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  <p:sldMasterId id="2147484054" r:id="rId2"/>
    <p:sldMasterId id="2147484066" r:id="rId3"/>
  </p:sldMasterIdLst>
  <p:notesMasterIdLst>
    <p:notesMasterId r:id="rId59"/>
  </p:notesMasterIdLst>
  <p:sldIdLst>
    <p:sldId id="256" r:id="rId4"/>
    <p:sldId id="324" r:id="rId5"/>
    <p:sldId id="325" r:id="rId6"/>
    <p:sldId id="323" r:id="rId7"/>
    <p:sldId id="326" r:id="rId8"/>
    <p:sldId id="351" r:id="rId9"/>
    <p:sldId id="352" r:id="rId10"/>
    <p:sldId id="344" r:id="rId11"/>
    <p:sldId id="333" r:id="rId12"/>
    <p:sldId id="332" r:id="rId13"/>
    <p:sldId id="334" r:id="rId14"/>
    <p:sldId id="348" r:id="rId15"/>
    <p:sldId id="335" r:id="rId16"/>
    <p:sldId id="349" r:id="rId17"/>
    <p:sldId id="350" r:id="rId18"/>
    <p:sldId id="306" r:id="rId19"/>
    <p:sldId id="336" r:id="rId20"/>
    <p:sldId id="307" r:id="rId21"/>
    <p:sldId id="337" r:id="rId22"/>
    <p:sldId id="308" r:id="rId23"/>
    <p:sldId id="338" r:id="rId24"/>
    <p:sldId id="346" r:id="rId25"/>
    <p:sldId id="347" r:id="rId26"/>
    <p:sldId id="353" r:id="rId27"/>
    <p:sldId id="354" r:id="rId28"/>
    <p:sldId id="309" r:id="rId29"/>
    <p:sldId id="341" r:id="rId30"/>
    <p:sldId id="342" r:id="rId31"/>
    <p:sldId id="310" r:id="rId32"/>
    <p:sldId id="355" r:id="rId33"/>
    <p:sldId id="295" r:id="rId34"/>
    <p:sldId id="345" r:id="rId35"/>
    <p:sldId id="302" r:id="rId36"/>
    <p:sldId id="303" r:id="rId37"/>
    <p:sldId id="290" r:id="rId38"/>
    <p:sldId id="288" r:id="rId39"/>
    <p:sldId id="291" r:id="rId40"/>
    <p:sldId id="283" r:id="rId41"/>
    <p:sldId id="285" r:id="rId42"/>
    <p:sldId id="286" r:id="rId43"/>
    <p:sldId id="287" r:id="rId44"/>
    <p:sldId id="294" r:id="rId45"/>
    <p:sldId id="299" r:id="rId46"/>
    <p:sldId id="300" r:id="rId47"/>
    <p:sldId id="322" r:id="rId48"/>
    <p:sldId id="320" r:id="rId49"/>
    <p:sldId id="313" r:id="rId50"/>
    <p:sldId id="314" r:id="rId51"/>
    <p:sldId id="316" r:id="rId52"/>
    <p:sldId id="319" r:id="rId53"/>
    <p:sldId id="260" r:id="rId54"/>
    <p:sldId id="339" r:id="rId55"/>
    <p:sldId id="340" r:id="rId56"/>
    <p:sldId id="343" r:id="rId57"/>
    <p:sldId id="277" r:id="rId58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F317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84" autoAdjust="0"/>
  </p:normalViewPr>
  <p:slideViewPr>
    <p:cSldViewPr>
      <p:cViewPr>
        <p:scale>
          <a:sx n="100" d="100"/>
          <a:sy n="100" d="100"/>
        </p:scale>
        <p:origin x="-281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591596782109556E-2"/>
          <c:y val="0.30561037013230491"/>
          <c:w val="0.92340837676980514"/>
          <c:h val="0.43895013123359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</c:v>
                </c:pt>
              </c:strCache>
            </c:strRef>
          </c:tx>
          <c:spPr>
            <a:pattFill prst="openDmnd">
              <a:fgClr>
                <a:sysClr val="windowText" lastClr="000000"/>
              </a:fgClr>
              <a:bgClr>
                <a:sysClr val="window" lastClr="FFFFFF"/>
              </a:bgClr>
            </a:pattFill>
            <a:ln>
              <a:solidFill>
                <a:srgbClr val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8.2954996479098642E-3"/>
                  <c:y val="-9.988537147142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9F-4342-B8C4-32D9ED897C80}"/>
                </c:ext>
              </c:extLst>
            </c:dLbl>
            <c:dLbl>
              <c:idx val="1"/>
              <c:layout>
                <c:manualLayout>
                  <c:x val="2.5039123630672941E-2"/>
                  <c:y val="-0.115226337448559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9F-4342-B8C4-32D9ED897C80}"/>
                </c:ext>
              </c:extLst>
            </c:dLbl>
            <c:dLbl>
              <c:idx val="2"/>
              <c:layout>
                <c:manualLayout>
                  <c:x val="6.0154919659432815E-3"/>
                  <c:y val="-2.3067545128287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9F-4342-B8C4-32D9ED897C80}"/>
                </c:ext>
              </c:extLst>
            </c:dLbl>
            <c:dLbl>
              <c:idx val="3"/>
              <c:layout>
                <c:manualLayout>
                  <c:x val="-9.1606597955743736E-3"/>
                  <c:y val="-0.14796893245487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9F-4342-B8C4-32D9ED897C80}"/>
                </c:ext>
              </c:extLst>
            </c:dLbl>
            <c:dLbl>
              <c:idx val="4"/>
              <c:layout>
                <c:manualLayout>
                  <c:x val="-2.1303629729210679E-2"/>
                  <c:y val="-2.8465156141196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9F-4342-B8C4-32D9ED897C80}"/>
                </c:ext>
              </c:extLst>
            </c:dLbl>
            <c:dLbl>
              <c:idx val="5"/>
              <c:layout>
                <c:manualLayout>
                  <c:x val="-4.3360433604336043E-3"/>
                  <c:y val="-0.1306122448979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AE-41C0-9B09-4891636A8ABD}"/>
                </c:ext>
              </c:extLst>
            </c:dLbl>
            <c:dLbl>
              <c:idx val="6"/>
              <c:layout>
                <c:manualLayout>
                  <c:x val="-4.3360433604336043E-3"/>
                  <c:y val="-0.250340136054421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AE-41C0-9B09-4891636A8ABD}"/>
                </c:ext>
              </c:extLst>
            </c:dLbl>
            <c:dLbl>
              <c:idx val="7"/>
              <c:layout>
                <c:manualLayout>
                  <c:x val="-3.4688346883468835E-2"/>
                  <c:y val="-9.7959183673469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AE-41C0-9B09-4891636A8ABD}"/>
                </c:ext>
              </c:extLst>
            </c:dLbl>
            <c:dLbl>
              <c:idx val="8"/>
              <c:layout>
                <c:manualLayout>
                  <c:x val="-6.5040650406504065E-3"/>
                  <c:y val="-0.20136054421768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AE-41C0-9B09-4891636A8ABD}"/>
                </c:ext>
              </c:extLst>
            </c:dLbl>
            <c:dLbl>
              <c:idx val="9"/>
              <c:layout>
                <c:manualLayout>
                  <c:x val="-4.3360433604336043E-3"/>
                  <c:y val="-8.1632653061224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AE-41C0-9B09-4891636A8ABD}"/>
                </c:ext>
              </c:extLst>
            </c:dLbl>
            <c:dLbl>
              <c:idx val="10"/>
              <c:layout>
                <c:manualLayout>
                  <c:x val="-4.3360433604336043E-3"/>
                  <c:y val="-0.185034013605442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AE-41C0-9B09-4891636A8ABD}"/>
                </c:ext>
              </c:extLst>
            </c:dLbl>
            <c:dLbl>
              <c:idx val="11"/>
              <c:layout>
                <c:manualLayout>
                  <c:x val="6.5040650406502478E-3"/>
                  <c:y val="-0.11428571428571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AE-41C0-9B09-4891636A8AB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947.25</c:v>
                </c:pt>
                <c:pt idx="1">
                  <c:v>8082.25</c:v>
                </c:pt>
                <c:pt idx="2">
                  <c:v>1306.27</c:v>
                </c:pt>
                <c:pt idx="3">
                  <c:v>1096.8599999999999</c:v>
                </c:pt>
                <c:pt idx="4">
                  <c:v>1139.02</c:v>
                </c:pt>
                <c:pt idx="5">
                  <c:v>1101.08</c:v>
                </c:pt>
                <c:pt idx="6">
                  <c:v>1158.94</c:v>
                </c:pt>
                <c:pt idx="7">
                  <c:v>1565.05</c:v>
                </c:pt>
                <c:pt idx="8">
                  <c:v>1515.61</c:v>
                </c:pt>
                <c:pt idx="9">
                  <c:v>934</c:v>
                </c:pt>
                <c:pt idx="10">
                  <c:v>1175.48</c:v>
                </c:pt>
                <c:pt idx="11">
                  <c:v>1615.46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E9F-4342-B8C4-32D9ED897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344256"/>
        <c:axId val="65345792"/>
      </c:barChart>
      <c:catAx>
        <c:axId val="6534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5345792"/>
        <c:crosses val="autoZero"/>
        <c:auto val="1"/>
        <c:lblAlgn val="ctr"/>
        <c:lblOffset val="100"/>
        <c:noMultiLvlLbl val="0"/>
      </c:catAx>
      <c:valAx>
        <c:axId val="6534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534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013605442172956"/>
          <c:y val="0.13915857605177967"/>
          <c:w val="0.4360894970095951"/>
          <c:h val="0.5357886616631937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A7A-434B-AB1D-7625029C5AA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A7A-434B-AB1D-7625029C5AA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A7A-434B-AB1D-7625029C5AA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A7A-434B-AB1D-7625029C5AAF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A7A-434B-AB1D-7625029C5A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000000"/>
                      </a:solidFill>
                    </a:ln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январь-март</c:v>
                </c:pt>
                <c:pt idx="1">
                  <c:v>январь-июнь</c:v>
                </c:pt>
                <c:pt idx="2">
                  <c:v>январь-сентябрь</c:v>
                </c:pt>
                <c:pt idx="3">
                  <c:v>январь-декабрь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2372.9299999999998</c:v>
                </c:pt>
                <c:pt idx="1">
                  <c:v>4688.8100000000004</c:v>
                </c:pt>
                <c:pt idx="2">
                  <c:v>7305.23</c:v>
                </c:pt>
                <c:pt idx="3">
                  <c:v>10130.17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A7A-434B-AB1D-7625029C5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251584"/>
        <c:axId val="65253376"/>
      </c:lineChart>
      <c:catAx>
        <c:axId val="652515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5253376"/>
        <c:crosses val="autoZero"/>
        <c:auto val="1"/>
        <c:lblAlgn val="ctr"/>
        <c:lblOffset val="100"/>
        <c:noMultiLvlLbl val="0"/>
      </c:catAx>
      <c:valAx>
        <c:axId val="65253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65251584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013605442172956"/>
          <c:y val="0.13915857605177967"/>
          <c:w val="0.30952380952385466"/>
          <c:h val="0.58899676375400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 основной капитал</c:v>
                </c:pt>
              </c:strCache>
            </c:strRef>
          </c:tx>
          <c:spPr>
            <a:pattFill prst="pct5">
              <a:fgClr>
                <a:srgbClr val="9999FF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pattFill prst="ltUpDiag">
                <a:fgClr>
                  <a:sysClr val="windowText" lastClr="000000"/>
                </a:fgClr>
                <a:bgClr>
                  <a:sysClr val="window" lastClr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17-4E1F-B808-4E56E02C3BD3}"/>
              </c:ext>
            </c:extLst>
          </c:dPt>
          <c:dPt>
            <c:idx val="1"/>
            <c:invertIfNegative val="0"/>
            <c:bubble3D val="0"/>
            <c:spPr>
              <a:pattFill prst="ltUpDiag">
                <a:fgClr>
                  <a:sysClr val="windowText" lastClr="000000"/>
                </a:fgClr>
                <a:bgClr>
                  <a:sysClr val="window" lastClr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17-4E1F-B808-4E56E02C3BD3}"/>
              </c:ext>
            </c:extLst>
          </c:dPt>
          <c:dPt>
            <c:idx val="2"/>
            <c:invertIfNegative val="0"/>
            <c:bubble3D val="0"/>
            <c:spPr>
              <a:pattFill prst="ltUpDiag">
                <a:fgClr>
                  <a:sysClr val="windowText" lastClr="000000">
                    <a:lumMod val="85000"/>
                    <a:lumOff val="15000"/>
                  </a:sysClr>
                </a:fgClr>
                <a:bgClr>
                  <a:sysClr val="window" lastClr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817-4E1F-B808-4E56E02C3BD3}"/>
              </c:ext>
            </c:extLst>
          </c:dPt>
          <c:dPt>
            <c:idx val="3"/>
            <c:invertIfNegative val="0"/>
            <c:bubble3D val="0"/>
            <c:spPr>
              <a:pattFill prst="ltDnDiag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817-4E1F-B808-4E56E02C3BD3}"/>
              </c:ext>
            </c:extLst>
          </c:dPt>
          <c:dPt>
            <c:idx val="4"/>
            <c:invertIfNegative val="0"/>
            <c:bubble3D val="0"/>
            <c:spPr>
              <a:pattFill prst="dashHorz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817-4E1F-B808-4E56E02C3B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000000"/>
                      </a:solidFill>
                    </a:ln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январь-март</c:v>
                </c:pt>
                <c:pt idx="1">
                  <c:v>январь-июнь</c:v>
                </c:pt>
                <c:pt idx="2">
                  <c:v>январь-сентябрь</c:v>
                </c:pt>
                <c:pt idx="3">
                  <c:v>январь-декабрь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188.6</c:v>
                </c:pt>
                <c:pt idx="1">
                  <c:v>447</c:v>
                </c:pt>
                <c:pt idx="2">
                  <c:v>1118.8</c:v>
                </c:pt>
                <c:pt idx="3">
                  <c:v>1436.7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817-4E1F-B808-4E56E02C3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5438464"/>
        <c:axId val="65440000"/>
      </c:barChart>
      <c:catAx>
        <c:axId val="6543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5440000"/>
        <c:crosses val="autoZero"/>
        <c:auto val="1"/>
        <c:lblAlgn val="ctr"/>
        <c:lblOffset val="100"/>
        <c:noMultiLvlLbl val="0"/>
      </c:catAx>
      <c:valAx>
        <c:axId val="65440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65438464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15065941119499"/>
          <c:y val="4.3880368984588788E-2"/>
          <c:w val="0.50556067133316884"/>
          <c:h val="0.799260347223443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234.31</c:v>
                </c:pt>
                <c:pt idx="1">
                  <c:v>282.77</c:v>
                </c:pt>
                <c:pt idx="2">
                  <c:v>361.84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778.73</c:v>
                </c:pt>
                <c:pt idx="1">
                  <c:v>828.18</c:v>
                </c:pt>
                <c:pt idx="2">
                  <c:v>1183.07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33376"/>
        <c:axId val="91735168"/>
      </c:barChart>
      <c:catAx>
        <c:axId val="91733376"/>
        <c:scaling>
          <c:orientation val="minMax"/>
        </c:scaling>
        <c:delete val="0"/>
        <c:axPos val="l"/>
        <c:majorTickMark val="out"/>
        <c:minorTickMark val="none"/>
        <c:tickLblPos val="nextTo"/>
        <c:crossAx val="91735168"/>
        <c:crosses val="autoZero"/>
        <c:auto val="1"/>
        <c:lblAlgn val="ctr"/>
        <c:lblOffset val="100"/>
        <c:noMultiLvlLbl val="0"/>
      </c:catAx>
      <c:valAx>
        <c:axId val="917351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1733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c:rich>
      </c:tx>
      <c:layout>
        <c:manualLayout>
          <c:xMode val="edge"/>
          <c:yMode val="edge"/>
          <c:x val="0.48578629326215061"/>
          <c:y val="0.1133802593362642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dLbls>
            <c:dLbl>
              <c:idx val="0"/>
              <c:layout>
                <c:manualLayout>
                  <c:x val="-0.14952645620245242"/>
                  <c:y val="-0.1039319043915755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5.042171197524558E-2"/>
                  <c:y val="-2.83450648340660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2.7818875572549286E-2"/>
                  <c:y val="-0.1007824527433459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2.6080195849264957E-2"/>
                  <c:y val="2.20461615376069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numFmt formatCode="#,##0.00" sourceLinked="0"/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</c:v>
                </c:pt>
                <c:pt idx="2">
                  <c:v>Налог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177996</c:v>
                </c:pt>
                <c:pt idx="1">
                  <c:v>4434</c:v>
                </c:pt>
                <c:pt idx="2">
                  <c:v>34064</c:v>
                </c:pt>
                <c:pt idx="3">
                  <c:v>56239</c:v>
                </c:pt>
                <c:pt idx="4">
                  <c:v>4931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546358267716543"/>
          <c:y val="2.0679133858267917E-3"/>
          <c:w val="0.3330137083259348"/>
          <c:h val="0.98803084379513373"/>
        </c:manualLayout>
      </c:layout>
      <c:overlay val="0"/>
      <c:txPr>
        <a:bodyPr/>
        <a:lstStyle/>
        <a:p>
          <a:pPr>
            <a:defRPr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 от использ. имущ-ва, наход. в гос. и мун. собственности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19583</c:v>
                </c:pt>
                <c:pt idx="1">
                  <c:v>34072</c:v>
                </c:pt>
                <c:pt idx="2">
                  <c:v>44803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1075</c:v>
                </c:pt>
                <c:pt idx="1">
                  <c:v>595</c:v>
                </c:pt>
                <c:pt idx="2">
                  <c:v>583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2055</c:v>
                </c:pt>
                <c:pt idx="1">
                  <c:v>1692</c:v>
                </c:pt>
                <c:pt idx="2">
                  <c:v>1914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16864</c:v>
                </c:pt>
                <c:pt idx="1">
                  <c:v>12074</c:v>
                </c:pt>
                <c:pt idx="2">
                  <c:v>32348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951</c:v>
                </c:pt>
                <c:pt idx="1">
                  <c:v>802</c:v>
                </c:pt>
                <c:pt idx="2">
                  <c:v>920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Лист1!$B$7:$D$7</c:f>
              <c:numCache>
                <c:formatCode>General</c:formatCode>
                <c:ptCount val="3"/>
                <c:pt idx="0">
                  <c:v>117</c:v>
                </c:pt>
                <c:pt idx="1">
                  <c:v>5509</c:v>
                </c:pt>
                <c:pt idx="2">
                  <c:v>3612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806720"/>
        <c:axId val="133816704"/>
      </c:barChart>
      <c:catAx>
        <c:axId val="13380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816704"/>
        <c:crosses val="autoZero"/>
        <c:auto val="1"/>
        <c:lblAlgn val="ctr"/>
        <c:lblOffset val="100"/>
        <c:noMultiLvlLbl val="0"/>
      </c:catAx>
      <c:valAx>
        <c:axId val="133816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806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024463907248999"/>
          <c:y val="8.9888009059615401E-2"/>
          <c:w val="0.31995122888340788"/>
          <c:h val="0.900588556000545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087215989089094E-2"/>
          <c:y val="9.5754265902810668E-3"/>
          <c:w val="0.66045641066527339"/>
          <c:h val="0.868108928645479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8095578980223984E-2"/>
                  <c:y val="-6.38361772685404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551970985679441E-2"/>
                  <c:y val="-3.1918088634270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209578</c:v>
                </c:pt>
                <c:pt idx="1">
                  <c:v>244514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80955789802239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394264989771028E-2"/>
                  <c:y val="2.2342662043989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186210</c:v>
                </c:pt>
                <c:pt idx="1">
                  <c:v>510205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8095578980223984E-2"/>
                  <c:y val="-6.38361772685404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7.2709676981587854E-2"/>
                  <c:y val="-3.1918088634270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numFmt formatCode="#,##0.00" sourceLinked="0"/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430647</c:v>
                </c:pt>
                <c:pt idx="1">
                  <c:v>411356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9639186974768534E-2"/>
                  <c:y val="-3.1918088634270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315411991816818E-2"/>
                  <c:y val="-1.9150853180562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 anchor="t" anchorCtr="1"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7988</c:v>
                </c:pt>
                <c:pt idx="1">
                  <c:v>18962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269184"/>
        <c:axId val="134279168"/>
      </c:barChart>
      <c:catAx>
        <c:axId val="13426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279168"/>
        <c:crosses val="autoZero"/>
        <c:auto val="1"/>
        <c:lblAlgn val="ctr"/>
        <c:lblOffset val="100"/>
        <c:noMultiLvlLbl val="0"/>
      </c:catAx>
      <c:valAx>
        <c:axId val="134279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4269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78018564822511"/>
          <c:y val="0.29371854528912889"/>
          <c:w val="0.2641409613538207"/>
          <c:h val="0.4125626580982096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в муниципальной</a:t>
            </a:r>
          </a:p>
          <a:p>
            <a: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программе 2024 год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3.0986568245036567E-3"/>
          <c:y val="0.1013696394845017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322223456652963E-2"/>
          <c:y val="0.23279792768464916"/>
          <c:w val="0.40253269903762023"/>
          <c:h val="0.566582006450438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2"/>
            <c:bubble3D val="0"/>
            <c:explosion val="21"/>
          </c:dPt>
          <c:dLbls>
            <c:txPr>
              <a:bodyPr/>
              <a:lstStyle/>
              <a:p>
                <a:pPr>
                  <a:defRPr sz="14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Благоустройство территории города Лермонтова</c:v>
                </c:pt>
                <c:pt idx="1">
                  <c:v>Создание условий для комфортных, благоприятных и безопасных условий проживания граждан</c:v>
                </c:pt>
                <c:pt idx="2">
                  <c:v>Обеспечение реализации программы «Развитие жилищно-коммунального хозяйства, градостроительства, архитектуры и охрана окружающей среды города Лермонтова</c:v>
                </c:pt>
                <c:pt idx="3">
                  <c:v>Инициативные проекты граждан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36058.6</c:v>
                </c:pt>
                <c:pt idx="1">
                  <c:v>4854.6000000000004</c:v>
                </c:pt>
                <c:pt idx="2">
                  <c:v>29319.599999999999</c:v>
                </c:pt>
                <c:pt idx="3">
                  <c:v>3062.5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4076306336333004"/>
          <c:y val="0"/>
          <c:w val="0.54914002610821022"/>
          <c:h val="0.93346612428715625"/>
        </c:manualLayout>
      </c:layout>
      <c:overlay val="0"/>
      <c:txPr>
        <a:bodyPr anchor="t"/>
        <a:lstStyle/>
        <a:p>
          <a:pPr algn="l">
            <a:lnSpc>
              <a:spcPct val="100000"/>
            </a:lnSpc>
            <a:spcBef>
              <a:spcPts val="0"/>
            </a:spcBef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369308080472507E-2"/>
          <c:y val="0.28619109145389743"/>
          <c:w val="0.73730209296356408"/>
          <c:h val="0.3583399050396629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spPr>
            <a:ln>
              <a:solidFill>
                <a:srgbClr val="9E3A38"/>
              </a:solidFill>
            </a:ln>
          </c:spPr>
          <c:cat>
            <c:strRef>
              <c:f>Лист1!$A$2:$A$8</c:f>
              <c:strCache>
                <c:ptCount val="7"/>
                <c:pt idx="0">
                  <c:v>муниципальный долг на 01.01.2019</c:v>
                </c:pt>
                <c:pt idx="1">
                  <c:v>муниципальный долг на 01.01.2020</c:v>
                </c:pt>
                <c:pt idx="2">
                  <c:v>муниципальный долг на 01.01.2021</c:v>
                </c:pt>
                <c:pt idx="3">
                  <c:v>муниципальный долг на 01.01.2022</c:v>
                </c:pt>
                <c:pt idx="4">
                  <c:v>муниципальный долг на 01.01.2023</c:v>
                </c:pt>
                <c:pt idx="5">
                  <c:v>муниципальный долг на 01.01.2024</c:v>
                </c:pt>
                <c:pt idx="6">
                  <c:v>муниципальный долг на 01.01.2025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42420.51</c:v>
                </c:pt>
                <c:pt idx="1">
                  <c:v>24654.51</c:v>
                </c:pt>
                <c:pt idx="2">
                  <c:v>6889.51</c:v>
                </c:pt>
                <c:pt idx="3">
                  <c:v>790.5</c:v>
                </c:pt>
                <c:pt idx="4">
                  <c:v>790.5</c:v>
                </c:pt>
                <c:pt idx="5">
                  <c:v>790.5</c:v>
                </c:pt>
                <c:pt idx="6">
                  <c:v>790.5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муниципальный долг на 01.01.2019</c:v>
                </c:pt>
                <c:pt idx="1">
                  <c:v>муниципальный долг на 01.01.2020</c:v>
                </c:pt>
                <c:pt idx="2">
                  <c:v>муниципальный долг на 01.01.2021</c:v>
                </c:pt>
                <c:pt idx="3">
                  <c:v>муниципальный долг на 01.01.2022</c:v>
                </c:pt>
                <c:pt idx="4">
                  <c:v>муниципальный долг на 01.01.2023</c:v>
                </c:pt>
                <c:pt idx="5">
                  <c:v>муниципальный долг на 01.01.2024</c:v>
                </c:pt>
                <c:pt idx="6">
                  <c:v>муниципальный долг на 01.01.2025</c:v>
                </c:pt>
              </c:strCache>
            </c:strRef>
          </c:cat>
          <c:val>
            <c:numRef>
              <c:f>Лист1!$C$2:$C$8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муниципальный долг на 01.01.2019</c:v>
                </c:pt>
                <c:pt idx="1">
                  <c:v>муниципальный долг на 01.01.2020</c:v>
                </c:pt>
                <c:pt idx="2">
                  <c:v>муниципальный долг на 01.01.2021</c:v>
                </c:pt>
                <c:pt idx="3">
                  <c:v>муниципальный долг на 01.01.2022</c:v>
                </c:pt>
                <c:pt idx="4">
                  <c:v>муниципальный долг на 01.01.2023</c:v>
                </c:pt>
                <c:pt idx="5">
                  <c:v>муниципальный долг на 01.01.2024</c:v>
                </c:pt>
                <c:pt idx="6">
                  <c:v>муниципальный долг на 01.01.2025</c:v>
                </c:pt>
              </c:strCache>
            </c:strRef>
          </c:cat>
          <c:val>
            <c:numRef>
              <c:f>Лист1!$D$2:$D$8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147840"/>
        <c:axId val="176153728"/>
      </c:lineChart>
      <c:catAx>
        <c:axId val="176147840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imes New Roman" panose="02020603050405020304" pitchFamily="18" charset="0"/>
              </a:defRPr>
            </a:pPr>
            <a:endParaRPr lang="ru-RU"/>
          </a:p>
        </c:txPr>
        <c:crossAx val="176153728"/>
        <c:crosses val="autoZero"/>
        <c:auto val="1"/>
        <c:lblAlgn val="ctr"/>
        <c:lblOffset val="100"/>
        <c:noMultiLvlLbl val="0"/>
      </c:catAx>
      <c:valAx>
        <c:axId val="17615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latin typeface="Times New Roman" panose="02020603050405020304" pitchFamily="18" charset="0"/>
              </a:defRPr>
            </a:pPr>
            <a:endParaRPr lang="ru-RU"/>
          </a:p>
        </c:txPr>
        <c:crossAx val="176147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939076837398495"/>
          <c:y val="0.41993240501339146"/>
          <c:w val="0.18060923162601508"/>
          <c:h val="8.0375569571821126E-2"/>
        </c:manualLayout>
      </c:layout>
      <c:overlay val="0"/>
      <c:spPr>
        <a:noFill/>
      </c:spPr>
      <c:txPr>
        <a:bodyPr/>
        <a:lstStyle/>
        <a:p>
          <a:pPr rtl="0"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8AA260-65E0-4C25-A3F3-5FD674BBDDFB}" type="doc">
      <dgm:prSet loTypeId="urn:microsoft.com/office/officeart/2005/8/layout/hLis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263869-559B-4F03-B2BF-136B8824BD4A}">
      <dgm:prSet phldrT="[Текст]"/>
      <dgm:spPr>
        <a:xfrm rot="16200000">
          <a:off x="-1409875" y="3887824"/>
          <a:ext cx="3387376" cy="31056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Образование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FECF5BE-E953-4CA6-A9A3-5E1F258CC694}" type="parTrans" cxnId="{BC73494B-9733-40E0-B366-3CDC01CDDC0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1B3EA-FF92-4E15-9C56-56B5069E28C2}" type="sibTrans" cxnId="{BC73494B-9733-40E0-B366-3CDC01CDDC0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2F90D5-7628-4D0B-AE07-0C9980A1212F}">
      <dgm:prSet phldrT="[Текст]" custT="1"/>
      <dgm:spPr>
        <a:xfrm>
          <a:off x="458898" y="2248103"/>
          <a:ext cx="2096133" cy="3549822"/>
        </a:xfrm>
        <a:prstGeom prst="rect">
          <a:avLst/>
        </a:prstGeom>
        <a:solidFill>
          <a:srgbClr val="9CB084">
            <a:lumMod val="40000"/>
            <a:lumOff val="6000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2022 год – 476,46 млн.рублей  (45,01 % расходов бюджета)</a:t>
          </a:r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C1EA1EB-554C-4E35-BF2A-DA54B3EA1F75}" type="parTrans" cxnId="{844C694B-9E3D-4AC1-B9F8-0FE5B2683BA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4F6547-4E0E-411A-AF94-88DB0AF0B724}" type="sibTrans" cxnId="{844C694B-9E3D-4AC1-B9F8-0FE5B2683BA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1EF830-5D8E-468F-B7DD-3BF2B962674D}">
      <dgm:prSet phldrT="[Текст]" custT="1"/>
      <dgm:spPr>
        <a:xfrm>
          <a:off x="458898" y="2248103"/>
          <a:ext cx="2096133" cy="3549822"/>
        </a:xfrm>
        <a:prstGeom prst="rect">
          <a:avLst/>
        </a:prstGeom>
        <a:solidFill>
          <a:srgbClr val="9CB084">
            <a:lumMod val="40000"/>
            <a:lumOff val="6000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2023 год -458,93 млн.рублей  (42,67 % расходов бюджета)</a:t>
          </a:r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C868C40-7841-4196-AB0B-CE87A3538744}" type="parTrans" cxnId="{C572A08B-1171-4442-BC9F-0EFF4301B95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1100C3-4420-4E94-9DDA-7A802CC8AF17}" type="sibTrans" cxnId="{C572A08B-1171-4442-BC9F-0EFF4301B95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6C250D-AE5E-4FAD-8542-F8E556EF289A}">
      <dgm:prSet phldrT="[Текст]"/>
      <dgm:spPr>
        <a:xfrm rot="16200000">
          <a:off x="2153957" y="3933818"/>
          <a:ext cx="2612122" cy="30060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Культура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5B0712A-FECD-4C35-BCD6-47D3F599D379}" type="parTrans" cxnId="{AB3B977C-BF6B-45C4-BA3C-AFC87E2A4A5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4F77FC-C19A-4F34-9901-2A1D17D647A6}" type="sibTrans" cxnId="{AB3B977C-BF6B-45C4-BA3C-AFC87E2A4A5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C57033-1E5C-4E15-88AE-689FA1AEABAB}">
      <dgm:prSet phldrT="[Текст]" custT="1"/>
      <dgm:spPr>
        <a:xfrm>
          <a:off x="3744424" y="2311667"/>
          <a:ext cx="2105595" cy="3444882"/>
        </a:xfrm>
        <a:prstGeom prst="rect">
          <a:avLst/>
        </a:prstGeom>
        <a:solidFill>
          <a:srgbClr val="9CB084">
            <a:lumMod val="40000"/>
            <a:lumOff val="6000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2022 год- 42,18 млн.рублей  (3,99 % расходов бюджета)</a:t>
          </a:r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E996385-BC31-4008-9AD3-D4B80A0DD49A}" type="parTrans" cxnId="{50EAD8AC-7D96-4FB6-8452-3A50DD2AE44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BDE5DD-BA37-4201-8BF7-C7AD475F5D46}" type="sibTrans" cxnId="{50EAD8AC-7D96-4FB6-8452-3A50DD2AE44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29393-215F-4CA0-B984-812CFA75BA80}">
      <dgm:prSet phldrT="[Текст]" custT="1"/>
      <dgm:spPr>
        <a:xfrm>
          <a:off x="3744424" y="2311667"/>
          <a:ext cx="2105595" cy="3444882"/>
        </a:xfrm>
        <a:prstGeom prst="rect">
          <a:avLst/>
        </a:prstGeom>
        <a:solidFill>
          <a:srgbClr val="9CB084">
            <a:lumMod val="40000"/>
            <a:lumOff val="6000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2023 год- 42,96 млн.рублей  (3,99% расходов бюджета)</a:t>
          </a:r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A77FB7F-81AE-41D6-A4CB-362C83F75002}" type="parTrans" cxnId="{198AD68E-2ABC-4F1B-958E-795383F90EC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10E2A4-F645-4D27-B5FD-13356E391636}" type="sibTrans" cxnId="{198AD68E-2ABC-4F1B-958E-795383F90EC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A6ED8-A2DE-4372-9304-748AFE611737}">
      <dgm:prSet phldrT="[Текст]"/>
      <dgm:spPr>
        <a:xfrm rot="16200000">
          <a:off x="4734379" y="3794980"/>
          <a:ext cx="3612193" cy="38008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Социальное обеспечение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7CE77F0-FAE3-47BA-A62C-11ACBD6F0210}" type="parTrans" cxnId="{C9F3A2B8-963F-49D9-9E97-F23775DDC0F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690EE-7054-44A4-B588-238413F05333}" type="sibTrans" cxnId="{C9F3A2B8-963F-49D9-9E97-F23775DDC0F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A81B17-DF35-448D-9F3A-BA9819376172}">
      <dgm:prSet phldrT="[Текст]" custT="1"/>
      <dgm:spPr>
        <a:xfrm>
          <a:off x="6737621" y="2304248"/>
          <a:ext cx="1889838" cy="3548752"/>
        </a:xfrm>
        <a:prstGeom prst="rect">
          <a:avLst/>
        </a:prstGeom>
        <a:solidFill>
          <a:srgbClr val="9CB084">
            <a:lumMod val="40000"/>
            <a:lumOff val="6000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2022 год-319,74 млн.рублей  (30,21  % расходов бюджета</a:t>
          </a:r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8EA253E-ED27-4005-AEEC-FB3639403094}" type="parTrans" cxnId="{455D3432-CC77-46E2-AB3A-A02BC1650D4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69C82-9BAC-42B9-AFD4-BB35170CE135}" type="sibTrans" cxnId="{455D3432-CC77-46E2-AB3A-A02BC1650D4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0735E-9976-4536-BFD0-AD8CB5971C3A}">
      <dgm:prSet phldrT="[Текст]" custT="1"/>
      <dgm:spPr>
        <a:xfrm>
          <a:off x="6737621" y="2304248"/>
          <a:ext cx="1889838" cy="3548752"/>
        </a:xfrm>
        <a:prstGeom prst="rect">
          <a:avLst/>
        </a:prstGeom>
        <a:solidFill>
          <a:srgbClr val="9CB084">
            <a:lumMod val="40000"/>
            <a:lumOff val="6000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2023 год-241,73 млн.рублей  (22,48 % расходов бюджета</a:t>
          </a:r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9CD4824-41B9-484C-B553-9E8F52055508}" type="parTrans" cxnId="{7A7775E5-4765-456E-B9DF-EA7F56162E0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169C44-BEDF-405A-BB16-1E09F3D99CA6}" type="sibTrans" cxnId="{7A7775E5-4765-456E-B9DF-EA7F56162E0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91BFC-2C4E-4F42-AFD9-61338267AFCC}">
      <dgm:prSet phldrT="[Текст]" custT="1"/>
      <dgm:spPr>
        <a:xfrm>
          <a:off x="458898" y="2248103"/>
          <a:ext cx="2096133" cy="3549822"/>
        </a:xfrm>
        <a:prstGeom prst="rect">
          <a:avLst/>
        </a:prstGeom>
        <a:solidFill>
          <a:srgbClr val="9CB084">
            <a:lumMod val="40000"/>
            <a:lumOff val="6000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3B78393-CD0C-4DF6-BA30-2DE6BF5DE8D7}" type="parTrans" cxnId="{FE0A8A81-33E4-44C5-A437-89907969602E}">
      <dgm:prSet/>
      <dgm:spPr/>
      <dgm:t>
        <a:bodyPr/>
        <a:lstStyle/>
        <a:p>
          <a:endParaRPr lang="ru-RU"/>
        </a:p>
      </dgm:t>
    </dgm:pt>
    <dgm:pt modelId="{E89EF7DF-1D0A-473E-B80E-26881CAFA208}" type="sibTrans" cxnId="{FE0A8A81-33E4-44C5-A437-89907969602E}">
      <dgm:prSet/>
      <dgm:spPr/>
      <dgm:t>
        <a:bodyPr/>
        <a:lstStyle/>
        <a:p>
          <a:endParaRPr lang="ru-RU"/>
        </a:p>
      </dgm:t>
    </dgm:pt>
    <dgm:pt modelId="{628CBE8E-BC6C-4D62-8294-B75C74840C52}">
      <dgm:prSet custT="1"/>
      <dgm:spPr>
        <a:xfrm>
          <a:off x="3744424" y="2311667"/>
          <a:ext cx="2105595" cy="3444882"/>
        </a:xfrm>
        <a:prstGeom prst="rect">
          <a:avLst/>
        </a:prstGeom>
        <a:solidFill>
          <a:srgbClr val="9CB084">
            <a:lumMod val="40000"/>
            <a:lumOff val="6000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1600" dirty="0" smtClean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E460FB5-1352-4275-BBC6-8BEBC63E20A0}" type="parTrans" cxnId="{16788BEE-FB23-4B19-BCCA-0448658FEBD5}">
      <dgm:prSet/>
      <dgm:spPr/>
      <dgm:t>
        <a:bodyPr/>
        <a:lstStyle/>
        <a:p>
          <a:endParaRPr lang="ru-RU"/>
        </a:p>
      </dgm:t>
    </dgm:pt>
    <dgm:pt modelId="{7BD1F638-51F2-4254-97B2-A6BC6C452800}" type="sibTrans" cxnId="{16788BEE-FB23-4B19-BCCA-0448658FEBD5}">
      <dgm:prSet/>
      <dgm:spPr/>
      <dgm:t>
        <a:bodyPr/>
        <a:lstStyle/>
        <a:p>
          <a:endParaRPr lang="ru-RU"/>
        </a:p>
      </dgm:t>
    </dgm:pt>
    <dgm:pt modelId="{CC34E921-06E3-4D46-814B-B85372B8F096}">
      <dgm:prSet phldrT="[Текст]" custT="1"/>
      <dgm:spPr>
        <a:xfrm>
          <a:off x="3744424" y="2311667"/>
          <a:ext cx="2105595" cy="3444882"/>
        </a:xfrm>
        <a:prstGeom prst="rect">
          <a:avLst/>
        </a:prstGeom>
        <a:solidFill>
          <a:srgbClr val="9CB084">
            <a:lumMod val="40000"/>
            <a:lumOff val="6000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6D6C324-C225-4EA7-98F9-D3AB68AB7F99}" type="parTrans" cxnId="{E9E399F9-FE8F-4487-8B55-C163AC898602}">
      <dgm:prSet/>
      <dgm:spPr/>
      <dgm:t>
        <a:bodyPr/>
        <a:lstStyle/>
        <a:p>
          <a:endParaRPr lang="ru-RU"/>
        </a:p>
      </dgm:t>
    </dgm:pt>
    <dgm:pt modelId="{E979B6A6-6498-40BE-B821-711192A0DD58}" type="sibTrans" cxnId="{E9E399F9-FE8F-4487-8B55-C163AC898602}">
      <dgm:prSet/>
      <dgm:spPr/>
      <dgm:t>
        <a:bodyPr/>
        <a:lstStyle/>
        <a:p>
          <a:endParaRPr lang="ru-RU"/>
        </a:p>
      </dgm:t>
    </dgm:pt>
    <dgm:pt modelId="{5D4E6B06-29A2-4E3E-A881-070D6CCB3AB1}">
      <dgm:prSet phldrT="[Текст]" custT="1"/>
      <dgm:spPr>
        <a:xfrm>
          <a:off x="458898" y="2248103"/>
          <a:ext cx="2096133" cy="3549822"/>
        </a:xfrm>
        <a:solidFill>
          <a:srgbClr val="9CB084">
            <a:lumMod val="40000"/>
            <a:lumOff val="6000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2024 год-532,74 млн.рублей (35,69 расходов бюджета)</a:t>
          </a:r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3576E60-4BF7-4A5B-9FAF-B93331F87720}" type="parTrans" cxnId="{35C83F23-CCA0-4EBE-8947-61E83A409644}">
      <dgm:prSet/>
      <dgm:spPr/>
      <dgm:t>
        <a:bodyPr/>
        <a:lstStyle/>
        <a:p>
          <a:endParaRPr lang="ru-RU"/>
        </a:p>
      </dgm:t>
    </dgm:pt>
    <dgm:pt modelId="{EA7173CB-9615-4512-A07A-7F77253A93D0}" type="sibTrans" cxnId="{35C83F23-CCA0-4EBE-8947-61E83A409644}">
      <dgm:prSet/>
      <dgm:spPr/>
      <dgm:t>
        <a:bodyPr/>
        <a:lstStyle/>
        <a:p>
          <a:endParaRPr lang="ru-RU"/>
        </a:p>
      </dgm:t>
    </dgm:pt>
    <dgm:pt modelId="{D412972A-3E54-401D-BD13-516ABB99FC23}">
      <dgm:prSet phldrT="[Текст]" custT="1"/>
      <dgm:spPr>
        <a:xfrm>
          <a:off x="3744424" y="2311667"/>
          <a:ext cx="2105595" cy="3444882"/>
        </a:xfrm>
        <a:solidFill>
          <a:srgbClr val="9CB084">
            <a:lumMod val="40000"/>
            <a:lumOff val="6000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2024 год-46,67 млн. рублей (3,12 % расходов бюджета)</a:t>
          </a:r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C2922D3-3841-4FF3-8B64-E36AB42F269B}" type="parTrans" cxnId="{533A8736-89DA-457A-A0A2-51A3E18C4338}">
      <dgm:prSet/>
      <dgm:spPr/>
      <dgm:t>
        <a:bodyPr/>
        <a:lstStyle/>
        <a:p>
          <a:endParaRPr lang="ru-RU"/>
        </a:p>
      </dgm:t>
    </dgm:pt>
    <dgm:pt modelId="{1CD67D35-F646-4334-97E4-9D61C9367457}" type="sibTrans" cxnId="{533A8736-89DA-457A-A0A2-51A3E18C4338}">
      <dgm:prSet/>
      <dgm:spPr/>
      <dgm:t>
        <a:bodyPr/>
        <a:lstStyle/>
        <a:p>
          <a:endParaRPr lang="ru-RU"/>
        </a:p>
      </dgm:t>
    </dgm:pt>
    <dgm:pt modelId="{45952F74-2659-48BE-AC29-EDF58C603CD4}">
      <dgm:prSet phldrT="[Текст]" custT="1"/>
      <dgm:spPr>
        <a:xfrm>
          <a:off x="6737621" y="2304248"/>
          <a:ext cx="1889838" cy="3548752"/>
        </a:xfrm>
        <a:solidFill>
          <a:srgbClr val="9CB084">
            <a:lumMod val="40000"/>
            <a:lumOff val="6000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2024 год -246,01 млн.рублей (16,48% расходов бюджета)</a:t>
          </a:r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4B0719C-0E22-4143-9AB1-1AAD094AEED1}" type="parTrans" cxnId="{3E7B87EE-86B8-4FE2-B0F3-B95EF4201B57}">
      <dgm:prSet/>
      <dgm:spPr/>
      <dgm:t>
        <a:bodyPr/>
        <a:lstStyle/>
        <a:p>
          <a:endParaRPr lang="ru-RU"/>
        </a:p>
      </dgm:t>
    </dgm:pt>
    <dgm:pt modelId="{CE2DE1D4-9A38-4B46-87A8-705282939130}" type="sibTrans" cxnId="{3E7B87EE-86B8-4FE2-B0F3-B95EF4201B57}">
      <dgm:prSet/>
      <dgm:spPr/>
      <dgm:t>
        <a:bodyPr/>
        <a:lstStyle/>
        <a:p>
          <a:endParaRPr lang="ru-RU"/>
        </a:p>
      </dgm:t>
    </dgm:pt>
    <dgm:pt modelId="{3D42A111-7EF9-4735-8B58-CE6C2ACBBA66}">
      <dgm:prSet phldrT="[Текст]" custT="1"/>
      <dgm:spPr>
        <a:xfrm>
          <a:off x="458898" y="2248103"/>
          <a:ext cx="2096133" cy="3549822"/>
        </a:xfrm>
        <a:solidFill>
          <a:srgbClr val="9CB084">
            <a:lumMod val="40000"/>
            <a:lumOff val="6000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3469519-A33B-4556-BCE4-9A16347E83C3}" type="parTrans" cxnId="{334A8757-1809-4A67-A4BE-FD3E39C83E73}">
      <dgm:prSet/>
      <dgm:spPr/>
      <dgm:t>
        <a:bodyPr/>
        <a:lstStyle/>
        <a:p>
          <a:endParaRPr lang="ru-RU"/>
        </a:p>
      </dgm:t>
    </dgm:pt>
    <dgm:pt modelId="{B5C7AEC9-8843-48E7-9CE0-911068ED4973}" type="sibTrans" cxnId="{334A8757-1809-4A67-A4BE-FD3E39C83E73}">
      <dgm:prSet/>
      <dgm:spPr/>
      <dgm:t>
        <a:bodyPr/>
        <a:lstStyle/>
        <a:p>
          <a:endParaRPr lang="ru-RU"/>
        </a:p>
      </dgm:t>
    </dgm:pt>
    <dgm:pt modelId="{678A7785-62D3-4FE2-A18E-20421DC7AEFD}">
      <dgm:prSet phldrT="[Текст]" custT="1"/>
      <dgm:spPr>
        <a:xfrm>
          <a:off x="3744424" y="2311667"/>
          <a:ext cx="2105595" cy="3444882"/>
        </a:xfrm>
        <a:solidFill>
          <a:srgbClr val="9CB084">
            <a:lumMod val="40000"/>
            <a:lumOff val="6000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BDB86E5-AC2B-4A7C-B8A0-4C940FDAC46F}" type="parTrans" cxnId="{48314409-A194-497B-BD32-DD003145FBDC}">
      <dgm:prSet/>
      <dgm:spPr/>
      <dgm:t>
        <a:bodyPr/>
        <a:lstStyle/>
        <a:p>
          <a:endParaRPr lang="ru-RU"/>
        </a:p>
      </dgm:t>
    </dgm:pt>
    <dgm:pt modelId="{639B6F7F-3373-4745-9F6A-CB70D5001DFD}" type="sibTrans" cxnId="{48314409-A194-497B-BD32-DD003145FBDC}">
      <dgm:prSet/>
      <dgm:spPr/>
      <dgm:t>
        <a:bodyPr/>
        <a:lstStyle/>
        <a:p>
          <a:endParaRPr lang="ru-RU"/>
        </a:p>
      </dgm:t>
    </dgm:pt>
    <dgm:pt modelId="{2AD8B95E-AFBF-4D05-A084-752137A8315D}">
      <dgm:prSet phldrT="[Текст]" custT="1"/>
      <dgm:spPr>
        <a:xfrm>
          <a:off x="6737621" y="2304248"/>
          <a:ext cx="1889838" cy="3548752"/>
        </a:xfrm>
        <a:solidFill>
          <a:srgbClr val="9CB084">
            <a:lumMod val="40000"/>
            <a:lumOff val="6000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4E7F5A5-8C5B-46D1-AFF3-4E4A0E57CC62}" type="parTrans" cxnId="{C6F7B021-9636-455A-B362-30C57094C6FF}">
      <dgm:prSet/>
      <dgm:spPr/>
      <dgm:t>
        <a:bodyPr/>
        <a:lstStyle/>
        <a:p>
          <a:endParaRPr lang="ru-RU"/>
        </a:p>
      </dgm:t>
    </dgm:pt>
    <dgm:pt modelId="{AD8970EF-D9E9-4898-A439-BB4C30AE9D71}" type="sibTrans" cxnId="{C6F7B021-9636-455A-B362-30C57094C6FF}">
      <dgm:prSet/>
      <dgm:spPr/>
      <dgm:t>
        <a:bodyPr/>
        <a:lstStyle/>
        <a:p>
          <a:endParaRPr lang="ru-RU"/>
        </a:p>
      </dgm:t>
    </dgm:pt>
    <dgm:pt modelId="{F20ABECC-A76F-406A-B410-4EA54E543ABA}">
      <dgm:prSet phldrT="[Текст]" custT="1"/>
      <dgm:spPr>
        <a:xfrm>
          <a:off x="6737621" y="2304248"/>
          <a:ext cx="1889838" cy="3548752"/>
        </a:xfrm>
        <a:solidFill>
          <a:srgbClr val="9CB084">
            <a:lumMod val="40000"/>
            <a:lumOff val="6000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F9A0002-028D-42B6-AF86-9E8A8F4021ED}" type="parTrans" cxnId="{69D10706-4AAD-40C9-8A54-5F75CE16AAB6}">
      <dgm:prSet/>
      <dgm:spPr/>
      <dgm:t>
        <a:bodyPr/>
        <a:lstStyle/>
        <a:p>
          <a:endParaRPr lang="ru-RU"/>
        </a:p>
      </dgm:t>
    </dgm:pt>
    <dgm:pt modelId="{3CA05D4F-548A-4434-B71E-DBCD2E22B8E7}" type="sibTrans" cxnId="{69D10706-4AAD-40C9-8A54-5F75CE16AAB6}">
      <dgm:prSet/>
      <dgm:spPr/>
      <dgm:t>
        <a:bodyPr/>
        <a:lstStyle/>
        <a:p>
          <a:endParaRPr lang="ru-RU"/>
        </a:p>
      </dgm:t>
    </dgm:pt>
    <dgm:pt modelId="{08F2F321-F001-4611-91EE-E9666D4CA871}" type="pres">
      <dgm:prSet presAssocID="{B78AA260-65E0-4C25-A3F3-5FD674BBDDF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4006AD-C2A7-430E-9023-CE05F21E860F}" type="pres">
      <dgm:prSet presAssocID="{BD263869-559B-4F03-B2BF-136B8824BD4A}" presName="compositeNode" presStyleCnt="0">
        <dgm:presLayoutVars>
          <dgm:bulletEnabled val="1"/>
        </dgm:presLayoutVars>
      </dgm:prSet>
      <dgm:spPr/>
    </dgm:pt>
    <dgm:pt modelId="{4AD6200B-5D2A-45BE-8A6F-A14EEAA03AFC}" type="pres">
      <dgm:prSet presAssocID="{BD263869-559B-4F03-B2BF-136B8824BD4A}" presName="image" presStyleLbl="fgImgPlace1" presStyleIdx="0" presStyleCnt="3" custScaleX="247647" custScaleY="301432" custLinFactNeighborX="7029" custLinFactNeighborY="-20110"/>
      <dgm:spPr>
        <a:xfrm>
          <a:off x="-72009" y="295430"/>
          <a:ext cx="1689155" cy="205601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17B3B9A-F857-4DAB-B4EE-4E1055E230C5}" type="pres">
      <dgm:prSet presAssocID="{BD263869-559B-4F03-B2BF-136B8824BD4A}" presName="childNode" presStyleLbl="node1" presStyleIdx="0" presStyleCnt="3" custScaleX="123393" custScaleY="72965" custLinFactNeighborX="-3946" custLinFactNeighborY="42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F5AEB27-B0A2-4D5E-A0B5-5F82D5A63DBF}" type="pres">
      <dgm:prSet presAssocID="{BD263869-559B-4F03-B2BF-136B8824BD4A}" presName="parentNode" presStyleLbl="revTx" presStyleIdx="0" presStyleCnt="3" custScaleX="91064" custScaleY="69626" custLinFactNeighborX="-79255" custLinFactNeighborY="8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3DDD0-AFD6-40B4-B4CB-545E4B069722}" type="pres">
      <dgm:prSet presAssocID="{A2E1B3EA-FF92-4E15-9C56-56B5069E28C2}" presName="sibTrans" presStyleCnt="0"/>
      <dgm:spPr/>
    </dgm:pt>
    <dgm:pt modelId="{BB248275-8206-450A-AC78-80528678FDB6}" type="pres">
      <dgm:prSet presAssocID="{236C250D-AE5E-4FAD-8542-F8E556EF289A}" presName="compositeNode" presStyleCnt="0">
        <dgm:presLayoutVars>
          <dgm:bulletEnabled val="1"/>
        </dgm:presLayoutVars>
      </dgm:prSet>
      <dgm:spPr/>
    </dgm:pt>
    <dgm:pt modelId="{79763354-747F-42FC-AB6B-7E2D20FF6EED}" type="pres">
      <dgm:prSet presAssocID="{236C250D-AE5E-4FAD-8542-F8E556EF289A}" presName="image" presStyleLbl="fgImgPlace1" presStyleIdx="1" presStyleCnt="3" custScaleX="218859" custScaleY="294085" custLinFactNeighborX="-17010" custLinFactNeighborY="-37730"/>
      <dgm:spPr>
        <a:xfrm>
          <a:off x="2932606" y="175247"/>
          <a:ext cx="1885486" cy="221598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2B70A07-236E-4496-9681-DDFC2543ACF7}" type="pres">
      <dgm:prSet presAssocID="{236C250D-AE5E-4FAD-8542-F8E556EF289A}" presName="childNode" presStyleLbl="node1" presStyleIdx="1" presStyleCnt="3" custScaleX="123950" custScaleY="70808" custLinFactNeighborX="-2562" custLinFactNeighborY="-99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951C068-E721-4EDC-BB25-3D44471E1B3D}" type="pres">
      <dgm:prSet presAssocID="{236C250D-AE5E-4FAD-8542-F8E556EF289A}" presName="parentNode" presStyleLbl="revTx" presStyleIdx="1" presStyleCnt="3" custScaleX="88144" custScaleY="53691" custLinFactX="-5803" custLinFactNeighborX="-100000" custLinFactNeighborY="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34206-C2C2-451F-9CB3-046537DF27D4}" type="pres">
      <dgm:prSet presAssocID="{B54F77FC-C19A-4F34-9901-2A1D17D647A6}" presName="sibTrans" presStyleCnt="0"/>
      <dgm:spPr/>
    </dgm:pt>
    <dgm:pt modelId="{45F4349A-2821-4E1F-A045-BE054AB4A65A}" type="pres">
      <dgm:prSet presAssocID="{934A6ED8-A2DE-4372-9304-748AFE611737}" presName="compositeNode" presStyleCnt="0">
        <dgm:presLayoutVars>
          <dgm:bulletEnabled val="1"/>
        </dgm:presLayoutVars>
      </dgm:prSet>
      <dgm:spPr/>
    </dgm:pt>
    <dgm:pt modelId="{C745280A-46AA-477E-867B-E896DC2F369F}" type="pres">
      <dgm:prSet presAssocID="{934A6ED8-A2DE-4372-9304-748AFE611737}" presName="image" presStyleLbl="fgImgPlace1" presStyleIdx="2" presStyleCnt="3" custScaleX="189571" custScaleY="292959" custLinFactNeighborX="13077" custLinFactNeighborY="-13743"/>
      <dgm:spPr>
        <a:xfrm>
          <a:off x="6409301" y="338858"/>
          <a:ext cx="1293029" cy="199822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D7A6E4B-98EC-4973-96D1-7B84ACA573B3}" type="pres">
      <dgm:prSet presAssocID="{934A6ED8-A2DE-4372-9304-748AFE611737}" presName="childNode" presStyleLbl="node1" presStyleIdx="2" presStyleCnt="3" custScaleX="128069" custScaleY="72943" custLinFactNeighborX="-7856" custLinFactNeighborY="21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86C84F6-5F2D-4754-927F-71F7C05BFA09}" type="pres">
      <dgm:prSet presAssocID="{934A6ED8-A2DE-4372-9304-748AFE611737}" presName="parentNode" presStyleLbl="revTx" presStyleIdx="2" presStyleCnt="3" custScaleX="111447" custScaleY="74247" custLinFactNeighborX="-74954" custLinFactNeighborY="2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835AB8-8566-4337-A71A-7EA6DB5B3B93}" type="presOf" srcId="{678A7785-62D3-4FE2-A18E-20421DC7AEFD}" destId="{62B70A07-236E-4496-9681-DDFC2543ACF7}" srcOrd="0" destOrd="3" presId="urn:microsoft.com/office/officeart/2005/8/layout/hList2"/>
    <dgm:cxn modelId="{C9F3A2B8-963F-49D9-9E97-F23775DDC0FE}" srcId="{B78AA260-65E0-4C25-A3F3-5FD674BBDDFB}" destId="{934A6ED8-A2DE-4372-9304-748AFE611737}" srcOrd="2" destOrd="0" parTransId="{07CE77F0-FAE3-47BA-A62C-11ACBD6F0210}" sibTransId="{3A7690EE-7054-44A4-B588-238413F05333}"/>
    <dgm:cxn modelId="{844C694B-9E3D-4AC1-B9F8-0FE5B2683BAC}" srcId="{BD263869-559B-4F03-B2BF-136B8824BD4A}" destId="{762F90D5-7628-4D0B-AE07-0C9980A1212F}" srcOrd="0" destOrd="0" parTransId="{CC1EA1EB-554C-4E35-BF2A-DA54B3EA1F75}" sibTransId="{EB4F6547-4E0E-411A-AF94-88DB0AF0B724}"/>
    <dgm:cxn modelId="{35C83F23-CCA0-4EBE-8947-61E83A409644}" srcId="{BD263869-559B-4F03-B2BF-136B8824BD4A}" destId="{5D4E6B06-29A2-4E3E-A881-070D6CCB3AB1}" srcOrd="4" destOrd="0" parTransId="{E3576E60-4BF7-4A5B-9FAF-B93331F87720}" sibTransId="{EA7173CB-9615-4512-A07A-7F77253A93D0}"/>
    <dgm:cxn modelId="{AB3B977C-BF6B-45C4-BA3C-AFC87E2A4A52}" srcId="{B78AA260-65E0-4C25-A3F3-5FD674BBDDFB}" destId="{236C250D-AE5E-4FAD-8542-F8E556EF289A}" srcOrd="1" destOrd="0" parTransId="{15B0712A-FECD-4C35-BCD6-47D3F599D379}" sibTransId="{B54F77FC-C19A-4F34-9901-2A1D17D647A6}"/>
    <dgm:cxn modelId="{35339BB2-1FBF-457E-B28B-02BEF95B3004}" type="presOf" srcId="{3D42A111-7EF9-4735-8B58-CE6C2ACBBA66}" destId="{417B3B9A-F857-4DAB-B4EE-4E1055E230C5}" srcOrd="0" destOrd="3" presId="urn:microsoft.com/office/officeart/2005/8/layout/hList2"/>
    <dgm:cxn modelId="{69D10706-4AAD-40C9-8A54-5F75CE16AAB6}" srcId="{934A6ED8-A2DE-4372-9304-748AFE611737}" destId="{F20ABECC-A76F-406A-B410-4EA54E543ABA}" srcOrd="3" destOrd="0" parTransId="{AF9A0002-028D-42B6-AF86-9E8A8F4021ED}" sibTransId="{3CA05D4F-548A-4434-B71E-DBCD2E22B8E7}"/>
    <dgm:cxn modelId="{7A7775E5-4765-456E-B9DF-EA7F56162E06}" srcId="{934A6ED8-A2DE-4372-9304-748AFE611737}" destId="{B2A0735E-9976-4536-BFD0-AD8CB5971C3A}" srcOrd="2" destOrd="0" parTransId="{79CD4824-41B9-484C-B553-9E8F52055508}" sibTransId="{16169C44-BEDF-405A-BB16-1E09F3D99CA6}"/>
    <dgm:cxn modelId="{7CEC1FB6-3DE9-4AF8-8FC4-5BD6D4A78FFF}" type="presOf" srcId="{08C91BFC-2C4E-4F42-AFD9-61338267AFCC}" destId="{417B3B9A-F857-4DAB-B4EE-4E1055E230C5}" srcOrd="0" destOrd="1" presId="urn:microsoft.com/office/officeart/2005/8/layout/hList2"/>
    <dgm:cxn modelId="{50EAD8AC-7D96-4FB6-8452-3A50DD2AE449}" srcId="{236C250D-AE5E-4FAD-8542-F8E556EF289A}" destId="{8FC57033-1E5C-4E15-88AE-689FA1AEABAB}" srcOrd="0" destOrd="0" parTransId="{3E996385-BC31-4008-9AD3-D4B80A0DD49A}" sibTransId="{BBBDE5DD-BA37-4201-8BF7-C7AD475F5D46}"/>
    <dgm:cxn modelId="{A30C32B4-8BE8-4CA1-9BF7-0559B6C068AD}" type="presOf" srcId="{45952F74-2659-48BE-AC29-EDF58C603CD4}" destId="{0D7A6E4B-98EC-4973-96D1-7B84ACA573B3}" srcOrd="0" destOrd="4" presId="urn:microsoft.com/office/officeart/2005/8/layout/hList2"/>
    <dgm:cxn modelId="{C572A08B-1171-4442-BC9F-0EFF4301B956}" srcId="{BD263869-559B-4F03-B2BF-136B8824BD4A}" destId="{871EF830-5D8E-468F-B7DD-3BF2B962674D}" srcOrd="2" destOrd="0" parTransId="{DC868C40-7841-4196-AB0B-CE87A3538744}" sibTransId="{161100C3-4420-4E94-9DDA-7A802CC8AF17}"/>
    <dgm:cxn modelId="{4AB668D8-FA17-4289-9586-89D94BF33345}" type="presOf" srcId="{BD263869-559B-4F03-B2BF-136B8824BD4A}" destId="{5F5AEB27-B0A2-4D5E-A0B5-5F82D5A63DBF}" srcOrd="0" destOrd="0" presId="urn:microsoft.com/office/officeart/2005/8/layout/hList2"/>
    <dgm:cxn modelId="{7A9B7FF5-BADF-4972-A819-F4525047066F}" type="presOf" srcId="{CC34E921-06E3-4D46-814B-B85372B8F096}" destId="{62B70A07-236E-4496-9681-DDFC2543ACF7}" srcOrd="0" destOrd="1" presId="urn:microsoft.com/office/officeart/2005/8/layout/hList2"/>
    <dgm:cxn modelId="{424E2674-CD0F-4A0F-BC04-F35DF95A9AFF}" type="presOf" srcId="{934A6ED8-A2DE-4372-9304-748AFE611737}" destId="{786C84F6-5F2D-4754-927F-71F7C05BFA09}" srcOrd="0" destOrd="0" presId="urn:microsoft.com/office/officeart/2005/8/layout/hList2"/>
    <dgm:cxn modelId="{C6F7B021-9636-455A-B362-30C57094C6FF}" srcId="{934A6ED8-A2DE-4372-9304-748AFE611737}" destId="{2AD8B95E-AFBF-4D05-A084-752137A8315D}" srcOrd="1" destOrd="0" parTransId="{64E7F5A5-8C5B-46D1-AFF3-4E4A0E57CC62}" sibTransId="{AD8970EF-D9E9-4898-A439-BB4C30AE9D71}"/>
    <dgm:cxn modelId="{2CACF601-3041-4997-84ED-DAB24958AA18}" type="presOf" srcId="{8BA81B17-DF35-448D-9F3A-BA9819376172}" destId="{0D7A6E4B-98EC-4973-96D1-7B84ACA573B3}" srcOrd="0" destOrd="0" presId="urn:microsoft.com/office/officeart/2005/8/layout/hList2"/>
    <dgm:cxn modelId="{E876A4E1-D2C4-416E-96A3-C51405A8E972}" type="presOf" srcId="{F20ABECC-A76F-406A-B410-4EA54E543ABA}" destId="{0D7A6E4B-98EC-4973-96D1-7B84ACA573B3}" srcOrd="0" destOrd="3" presId="urn:microsoft.com/office/officeart/2005/8/layout/hList2"/>
    <dgm:cxn modelId="{198AD68E-2ABC-4F1B-958E-795383F90EC6}" srcId="{236C250D-AE5E-4FAD-8542-F8E556EF289A}" destId="{C6429393-215F-4CA0-B984-812CFA75BA80}" srcOrd="2" destOrd="0" parTransId="{FA77FB7F-81AE-41D6-A4CB-362C83F75002}" sibTransId="{7710E2A4-F645-4D27-B5FD-13356E391636}"/>
    <dgm:cxn modelId="{B92132BF-69BC-45EF-93A9-34D44B8C259D}" type="presOf" srcId="{5D4E6B06-29A2-4E3E-A881-070D6CCB3AB1}" destId="{417B3B9A-F857-4DAB-B4EE-4E1055E230C5}" srcOrd="0" destOrd="4" presId="urn:microsoft.com/office/officeart/2005/8/layout/hList2"/>
    <dgm:cxn modelId="{533A8736-89DA-457A-A0A2-51A3E18C4338}" srcId="{236C250D-AE5E-4FAD-8542-F8E556EF289A}" destId="{D412972A-3E54-401D-BD13-516ABB99FC23}" srcOrd="4" destOrd="0" parTransId="{DC2922D3-3841-4FF3-8B64-E36AB42F269B}" sibTransId="{1CD67D35-F646-4334-97E4-9D61C9367457}"/>
    <dgm:cxn modelId="{FE0A8A81-33E4-44C5-A437-89907969602E}" srcId="{BD263869-559B-4F03-B2BF-136B8824BD4A}" destId="{08C91BFC-2C4E-4F42-AFD9-61338267AFCC}" srcOrd="1" destOrd="0" parTransId="{63B78393-CD0C-4DF6-BA30-2DE6BF5DE8D7}" sibTransId="{E89EF7DF-1D0A-473E-B80E-26881CAFA208}"/>
    <dgm:cxn modelId="{3E7B87EE-86B8-4FE2-B0F3-B95EF4201B57}" srcId="{934A6ED8-A2DE-4372-9304-748AFE611737}" destId="{45952F74-2659-48BE-AC29-EDF58C603CD4}" srcOrd="4" destOrd="0" parTransId="{64B0719C-0E22-4143-9AB1-1AAD094AEED1}" sibTransId="{CE2DE1D4-9A38-4B46-87A8-705282939130}"/>
    <dgm:cxn modelId="{2998960E-06CA-4281-AEE3-3572A1869531}" type="presOf" srcId="{628CBE8E-BC6C-4D62-8294-B75C74840C52}" destId="{62B70A07-236E-4496-9681-DDFC2543ACF7}" srcOrd="0" destOrd="5" presId="urn:microsoft.com/office/officeart/2005/8/layout/hList2"/>
    <dgm:cxn modelId="{1CBA9D91-8135-4CCE-8D60-C36C2186B0E7}" type="presOf" srcId="{236C250D-AE5E-4FAD-8542-F8E556EF289A}" destId="{F951C068-E721-4EDC-BB25-3D44471E1B3D}" srcOrd="0" destOrd="0" presId="urn:microsoft.com/office/officeart/2005/8/layout/hList2"/>
    <dgm:cxn modelId="{48314409-A194-497B-BD32-DD003145FBDC}" srcId="{236C250D-AE5E-4FAD-8542-F8E556EF289A}" destId="{678A7785-62D3-4FE2-A18E-20421DC7AEFD}" srcOrd="3" destOrd="0" parTransId="{FBDB86E5-AC2B-4A7C-B8A0-4C940FDAC46F}" sibTransId="{639B6F7F-3373-4745-9F6A-CB70D5001DFD}"/>
    <dgm:cxn modelId="{FD36D260-D198-4B82-B5B6-53D35E188587}" type="presOf" srcId="{C6429393-215F-4CA0-B984-812CFA75BA80}" destId="{62B70A07-236E-4496-9681-DDFC2543ACF7}" srcOrd="0" destOrd="2" presId="urn:microsoft.com/office/officeart/2005/8/layout/hList2"/>
    <dgm:cxn modelId="{B6916100-2028-46BA-82D4-DBC1A154C7C3}" type="presOf" srcId="{D412972A-3E54-401D-BD13-516ABB99FC23}" destId="{62B70A07-236E-4496-9681-DDFC2543ACF7}" srcOrd="0" destOrd="4" presId="urn:microsoft.com/office/officeart/2005/8/layout/hList2"/>
    <dgm:cxn modelId="{334A8757-1809-4A67-A4BE-FD3E39C83E73}" srcId="{BD263869-559B-4F03-B2BF-136B8824BD4A}" destId="{3D42A111-7EF9-4735-8B58-CE6C2ACBBA66}" srcOrd="3" destOrd="0" parTransId="{23469519-A33B-4556-BCE4-9A16347E83C3}" sibTransId="{B5C7AEC9-8843-48E7-9CE0-911068ED4973}"/>
    <dgm:cxn modelId="{BC73494B-9733-40E0-B366-3CDC01CDDC02}" srcId="{B78AA260-65E0-4C25-A3F3-5FD674BBDDFB}" destId="{BD263869-559B-4F03-B2BF-136B8824BD4A}" srcOrd="0" destOrd="0" parTransId="{FFECF5BE-E953-4CA6-A9A3-5E1F258CC694}" sibTransId="{A2E1B3EA-FF92-4E15-9C56-56B5069E28C2}"/>
    <dgm:cxn modelId="{CA79D6AB-13C7-412E-ADA7-AF12323486D7}" type="presOf" srcId="{871EF830-5D8E-468F-B7DD-3BF2B962674D}" destId="{417B3B9A-F857-4DAB-B4EE-4E1055E230C5}" srcOrd="0" destOrd="2" presId="urn:microsoft.com/office/officeart/2005/8/layout/hList2"/>
    <dgm:cxn modelId="{5407130A-EF38-49F1-9AEB-771E4AD3FCDF}" type="presOf" srcId="{B78AA260-65E0-4C25-A3F3-5FD674BBDDFB}" destId="{08F2F321-F001-4611-91EE-E9666D4CA871}" srcOrd="0" destOrd="0" presId="urn:microsoft.com/office/officeart/2005/8/layout/hList2"/>
    <dgm:cxn modelId="{F1C531CB-2642-415C-8D43-10B5AD90F7A1}" type="presOf" srcId="{B2A0735E-9976-4536-BFD0-AD8CB5971C3A}" destId="{0D7A6E4B-98EC-4973-96D1-7B84ACA573B3}" srcOrd="0" destOrd="2" presId="urn:microsoft.com/office/officeart/2005/8/layout/hList2"/>
    <dgm:cxn modelId="{455D3432-CC77-46E2-AB3A-A02BC1650D4F}" srcId="{934A6ED8-A2DE-4372-9304-748AFE611737}" destId="{8BA81B17-DF35-448D-9F3A-BA9819376172}" srcOrd="0" destOrd="0" parTransId="{D8EA253E-ED27-4005-AEEC-FB3639403094}" sibTransId="{7E769C82-9BAC-42B9-AFD4-BB35170CE135}"/>
    <dgm:cxn modelId="{16788BEE-FB23-4B19-BCCA-0448658FEBD5}" srcId="{236C250D-AE5E-4FAD-8542-F8E556EF289A}" destId="{628CBE8E-BC6C-4D62-8294-B75C74840C52}" srcOrd="5" destOrd="0" parTransId="{2E460FB5-1352-4275-BBC6-8BEBC63E20A0}" sibTransId="{7BD1F638-51F2-4254-97B2-A6BC6C452800}"/>
    <dgm:cxn modelId="{4224C763-CB59-40C0-A801-CA9112576E4F}" type="presOf" srcId="{8FC57033-1E5C-4E15-88AE-689FA1AEABAB}" destId="{62B70A07-236E-4496-9681-DDFC2543ACF7}" srcOrd="0" destOrd="0" presId="urn:microsoft.com/office/officeart/2005/8/layout/hList2"/>
    <dgm:cxn modelId="{D8F6BFF9-11F8-44C3-A52D-DC71AF94B42F}" type="presOf" srcId="{762F90D5-7628-4D0B-AE07-0C9980A1212F}" destId="{417B3B9A-F857-4DAB-B4EE-4E1055E230C5}" srcOrd="0" destOrd="0" presId="urn:microsoft.com/office/officeart/2005/8/layout/hList2"/>
    <dgm:cxn modelId="{DE9BB172-EC0B-4998-92E6-21E838DF33D0}" type="presOf" srcId="{2AD8B95E-AFBF-4D05-A084-752137A8315D}" destId="{0D7A6E4B-98EC-4973-96D1-7B84ACA573B3}" srcOrd="0" destOrd="1" presId="urn:microsoft.com/office/officeart/2005/8/layout/hList2"/>
    <dgm:cxn modelId="{E9E399F9-FE8F-4487-8B55-C163AC898602}" srcId="{236C250D-AE5E-4FAD-8542-F8E556EF289A}" destId="{CC34E921-06E3-4D46-814B-B85372B8F096}" srcOrd="1" destOrd="0" parTransId="{66D6C324-C225-4EA7-98F9-D3AB68AB7F99}" sibTransId="{E979B6A6-6498-40BE-B821-711192A0DD58}"/>
    <dgm:cxn modelId="{69B80C6A-90C7-41CF-8BB1-15A55FFB97CC}" type="presParOf" srcId="{08F2F321-F001-4611-91EE-E9666D4CA871}" destId="{D34006AD-C2A7-430E-9023-CE05F21E860F}" srcOrd="0" destOrd="0" presId="urn:microsoft.com/office/officeart/2005/8/layout/hList2"/>
    <dgm:cxn modelId="{8D83A71C-F11B-401B-92DF-45B6287BF08D}" type="presParOf" srcId="{D34006AD-C2A7-430E-9023-CE05F21E860F}" destId="{4AD6200B-5D2A-45BE-8A6F-A14EEAA03AFC}" srcOrd="0" destOrd="0" presId="urn:microsoft.com/office/officeart/2005/8/layout/hList2"/>
    <dgm:cxn modelId="{EEFBD463-6493-4F9F-AFAA-A06C4D526419}" type="presParOf" srcId="{D34006AD-C2A7-430E-9023-CE05F21E860F}" destId="{417B3B9A-F857-4DAB-B4EE-4E1055E230C5}" srcOrd="1" destOrd="0" presId="urn:microsoft.com/office/officeart/2005/8/layout/hList2"/>
    <dgm:cxn modelId="{9C30CA5B-42D3-4323-8837-AE38B6F95A6A}" type="presParOf" srcId="{D34006AD-C2A7-430E-9023-CE05F21E860F}" destId="{5F5AEB27-B0A2-4D5E-A0B5-5F82D5A63DBF}" srcOrd="2" destOrd="0" presId="urn:microsoft.com/office/officeart/2005/8/layout/hList2"/>
    <dgm:cxn modelId="{BFCD6EF8-29BD-466E-8855-2A235D41EF7A}" type="presParOf" srcId="{08F2F321-F001-4611-91EE-E9666D4CA871}" destId="{B973DDD0-AFD6-40B4-B4CB-545E4B069722}" srcOrd="1" destOrd="0" presId="urn:microsoft.com/office/officeart/2005/8/layout/hList2"/>
    <dgm:cxn modelId="{0728F2D4-72E2-4E03-9A18-B118AB5DE48A}" type="presParOf" srcId="{08F2F321-F001-4611-91EE-E9666D4CA871}" destId="{BB248275-8206-450A-AC78-80528678FDB6}" srcOrd="2" destOrd="0" presId="urn:microsoft.com/office/officeart/2005/8/layout/hList2"/>
    <dgm:cxn modelId="{9869B45E-E116-4F33-99DA-44266A2D4C27}" type="presParOf" srcId="{BB248275-8206-450A-AC78-80528678FDB6}" destId="{79763354-747F-42FC-AB6B-7E2D20FF6EED}" srcOrd="0" destOrd="0" presId="urn:microsoft.com/office/officeart/2005/8/layout/hList2"/>
    <dgm:cxn modelId="{47ACCCCA-A409-4C09-8C86-B53E7451B0AC}" type="presParOf" srcId="{BB248275-8206-450A-AC78-80528678FDB6}" destId="{62B70A07-236E-4496-9681-DDFC2543ACF7}" srcOrd="1" destOrd="0" presId="urn:microsoft.com/office/officeart/2005/8/layout/hList2"/>
    <dgm:cxn modelId="{FAE32185-4DE3-412A-93A1-093F0589E010}" type="presParOf" srcId="{BB248275-8206-450A-AC78-80528678FDB6}" destId="{F951C068-E721-4EDC-BB25-3D44471E1B3D}" srcOrd="2" destOrd="0" presId="urn:microsoft.com/office/officeart/2005/8/layout/hList2"/>
    <dgm:cxn modelId="{2E527736-E3AD-4715-B522-A3B5265E3FC8}" type="presParOf" srcId="{08F2F321-F001-4611-91EE-E9666D4CA871}" destId="{74434206-C2C2-451F-9CB3-046537DF27D4}" srcOrd="3" destOrd="0" presId="urn:microsoft.com/office/officeart/2005/8/layout/hList2"/>
    <dgm:cxn modelId="{4787CF78-E32F-4B23-965D-A477BE5B281D}" type="presParOf" srcId="{08F2F321-F001-4611-91EE-E9666D4CA871}" destId="{45F4349A-2821-4E1F-A045-BE054AB4A65A}" srcOrd="4" destOrd="0" presId="urn:microsoft.com/office/officeart/2005/8/layout/hList2"/>
    <dgm:cxn modelId="{45379015-35BE-4C22-9228-EF029D8C504C}" type="presParOf" srcId="{45F4349A-2821-4E1F-A045-BE054AB4A65A}" destId="{C745280A-46AA-477E-867B-E896DC2F369F}" srcOrd="0" destOrd="0" presId="urn:microsoft.com/office/officeart/2005/8/layout/hList2"/>
    <dgm:cxn modelId="{06811B84-3C7D-472A-B289-6AB0CE10FCB6}" type="presParOf" srcId="{45F4349A-2821-4E1F-A045-BE054AB4A65A}" destId="{0D7A6E4B-98EC-4973-96D1-7B84ACA573B3}" srcOrd="1" destOrd="0" presId="urn:microsoft.com/office/officeart/2005/8/layout/hList2"/>
    <dgm:cxn modelId="{B2AADE28-1D14-4F28-9D45-C94E44626FE5}" type="presParOf" srcId="{45F4349A-2821-4E1F-A045-BE054AB4A65A}" destId="{786C84F6-5F2D-4754-927F-71F7C05BFA0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AEB27-B0A2-4D5E-A0B5-5F82D5A63DBF}">
      <dsp:nvSpPr>
        <dsp:cNvPr id="0" name=""/>
        <dsp:cNvSpPr/>
      </dsp:nvSpPr>
      <dsp:spPr>
        <a:xfrm rot="16200000">
          <a:off x="-1310982" y="3712299"/>
          <a:ext cx="3209820" cy="306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6483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Образование</a:t>
          </a:r>
          <a:endParaRPr lang="ru-RU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-1310982" y="3712299"/>
        <a:ext cx="3209820" cy="306130"/>
      </dsp:txXfrm>
    </dsp:sp>
    <dsp:sp modelId="{417B3B9A-F857-4DAB-B4EE-4E1055E230C5}">
      <dsp:nvSpPr>
        <dsp:cNvPr id="0" name=""/>
        <dsp:cNvSpPr/>
      </dsp:nvSpPr>
      <dsp:spPr>
        <a:xfrm>
          <a:off x="466513" y="2164449"/>
          <a:ext cx="2066196" cy="3363751"/>
        </a:xfrm>
        <a:prstGeom prst="rect">
          <a:avLst/>
        </a:prstGeom>
        <a:solidFill>
          <a:srgbClr val="9CB084">
            <a:lumMod val="40000"/>
            <a:lumOff val="6000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96483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2022 год – 476,46 млн.рублей  (45,01 % расходов бюджета)</a:t>
          </a:r>
          <a:endParaRPr lang="ru-RU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2023 год -458,93 млн.рублей  (42,67 % расходов бюджета)</a:t>
          </a:r>
          <a:endParaRPr lang="ru-RU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2024 год-532,74 млн.рублей (35,69 расходов бюджета)</a:t>
          </a:r>
          <a:endParaRPr lang="ru-RU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66513" y="2164449"/>
        <a:ext cx="2066196" cy="3363751"/>
      </dsp:txXfrm>
    </dsp:sp>
    <dsp:sp modelId="{4AD6200B-5D2A-45BE-8A6F-A14EEAA03AFC}">
      <dsp:nvSpPr>
        <dsp:cNvPr id="0" name=""/>
        <dsp:cNvSpPr/>
      </dsp:nvSpPr>
      <dsp:spPr>
        <a:xfrm>
          <a:off x="-56811" y="265534"/>
          <a:ext cx="1665030" cy="202664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1C068-E721-4EDC-BB25-3D44471E1B3D}">
      <dsp:nvSpPr>
        <dsp:cNvPr id="0" name=""/>
        <dsp:cNvSpPr/>
      </dsp:nvSpPr>
      <dsp:spPr>
        <a:xfrm rot="16200000">
          <a:off x="1995517" y="3655582"/>
          <a:ext cx="2475203" cy="296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6483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Культура</a:t>
          </a:r>
          <a:endParaRPr lang="ru-RU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995517" y="3655582"/>
        <a:ext cx="2475203" cy="296313"/>
      </dsp:txXfrm>
    </dsp:sp>
    <dsp:sp modelId="{62B70A07-236E-4496-9681-DDFC2543ACF7}">
      <dsp:nvSpPr>
        <dsp:cNvPr id="0" name=""/>
        <dsp:cNvSpPr/>
      </dsp:nvSpPr>
      <dsp:spPr>
        <a:xfrm>
          <a:off x="3513462" y="2124191"/>
          <a:ext cx="2075523" cy="3264312"/>
        </a:xfrm>
        <a:prstGeom prst="rect">
          <a:avLst/>
        </a:prstGeom>
        <a:solidFill>
          <a:srgbClr val="9CB084">
            <a:lumMod val="40000"/>
            <a:lumOff val="6000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96483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2022 год- 42,18 млн.рублей  (3,99 % расходов бюджета)</a:t>
          </a:r>
          <a:endParaRPr lang="ru-RU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2023 год- 42,96 млн.рублей  (3,99% расходов бюджета)</a:t>
          </a:r>
          <a:endParaRPr lang="ru-RU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2024 год-46,67 млн. рублей (3,12 % расходов бюджета)</a:t>
          </a:r>
          <a:endParaRPr lang="ru-RU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 smtClean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513462" y="2124191"/>
        <a:ext cx="2075523" cy="3264312"/>
      </dsp:txXfrm>
    </dsp:sp>
    <dsp:sp modelId="{79763354-747F-42FC-AB6B-7E2D20FF6EED}">
      <dsp:nvSpPr>
        <dsp:cNvPr id="0" name=""/>
        <dsp:cNvSpPr/>
      </dsp:nvSpPr>
      <dsp:spPr>
        <a:xfrm>
          <a:off x="2906778" y="147068"/>
          <a:ext cx="1471477" cy="197725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C84F6-5F2D-4754-927F-71F7C05BFA09}">
      <dsp:nvSpPr>
        <dsp:cNvPr id="0" name=""/>
        <dsp:cNvSpPr/>
      </dsp:nvSpPr>
      <dsp:spPr>
        <a:xfrm rot="16200000">
          <a:off x="4560040" y="3621894"/>
          <a:ext cx="3422853" cy="374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6483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Социальное обеспечение</a:t>
          </a:r>
          <a:endParaRPr lang="ru-RU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560040" y="3621894"/>
        <a:ext cx="3422853" cy="374651"/>
      </dsp:txXfrm>
    </dsp:sp>
    <dsp:sp modelId="{0D7A6E4B-98EC-4973-96D1-7B84ACA573B3}">
      <dsp:nvSpPr>
        <dsp:cNvPr id="0" name=""/>
        <dsp:cNvSpPr/>
      </dsp:nvSpPr>
      <dsp:spPr>
        <a:xfrm>
          <a:off x="6324971" y="2216549"/>
          <a:ext cx="2144495" cy="3362737"/>
        </a:xfrm>
        <a:prstGeom prst="rect">
          <a:avLst/>
        </a:prstGeom>
        <a:solidFill>
          <a:srgbClr val="9CB084">
            <a:lumMod val="40000"/>
            <a:lumOff val="6000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96483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2022 год-319,74 млн.рублей  (30,21  % расходов бюджета</a:t>
          </a:r>
          <a:endParaRPr lang="ru-RU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2023 год-241,73 млн.рублей  (22,48 % расходов бюджета</a:t>
          </a:r>
          <a:endParaRPr lang="ru-RU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2024 год -246,01 млн.рублей (16,48% расходов бюджета)</a:t>
          </a:r>
          <a:endParaRPr lang="ru-RU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324971" y="2216549"/>
        <a:ext cx="2144495" cy="3362737"/>
      </dsp:txXfrm>
    </dsp:sp>
    <dsp:sp modelId="{C745280A-46AA-477E-867B-E896DC2F369F}">
      <dsp:nvSpPr>
        <dsp:cNvPr id="0" name=""/>
        <dsp:cNvSpPr/>
      </dsp:nvSpPr>
      <dsp:spPr>
        <a:xfrm>
          <a:off x="6142165" y="308342"/>
          <a:ext cx="1274562" cy="196968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0.44712</cdr:x>
      <cdr:y>0.74482</cdr:y>
    </cdr:from>
    <cdr:to>
      <cdr:x>0.46796</cdr:x>
      <cdr:y>0.85007</cdr:y>
    </cdr:to>
    <cdr:sp macro="" textlink="">
      <cdr:nvSpPr>
        <cdr:cNvPr id="2" name="Стрелка вверх 1"/>
        <cdr:cNvSpPr/>
      </cdr:nvSpPr>
      <cdr:spPr>
        <a:xfrm xmlns:a="http://schemas.openxmlformats.org/drawingml/2006/main" flipH="1">
          <a:off x="2108607" y="2963596"/>
          <a:ext cx="98302" cy="418786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0.29567</cdr:x>
      <cdr:y>0.27092</cdr:y>
    </cdr:from>
    <cdr:to>
      <cdr:x>0.39686</cdr:x>
      <cdr:y>0.37092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71801" y="780330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7216BDB-12F6-452A-A721-7DA8B12FB32B}" type="datetimeFigureOut">
              <a:rPr lang="ru-RU"/>
              <a:pPr>
                <a:defRPr/>
              </a:pPr>
              <a:t>24.04.2025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697158A-1B9D-43E4-99D0-08CBCE08C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782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5A010-E6B4-4101-8DE6-BF114547C1B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2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7B908-2B86-4E7E-9E48-3C870066D9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CC2F2-2A48-4800-B78F-313D15B6C8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232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04557-9E42-489F-90C4-A3CD99D724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459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CED49-4E78-4FDA-9F11-E69867A5D3A4}" type="datetime1">
              <a:rPr lang="ru-RU" smtClean="0"/>
              <a:pPr>
                <a:defRPr/>
              </a:pPr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83BE8-FDEF-4C27-8220-A4271E3B33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269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DAFB37-1A11-458A-9654-FADA881414E1}" type="datetime1">
              <a:rPr lang="ru-RU" smtClean="0"/>
              <a:pPr>
                <a:defRPr/>
              </a:pPr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23DD9-C7EB-4E36-9C2E-34F0D20791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7913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5B19F-58F1-4680-8775-5CB3E52C4692}" type="datetime1">
              <a:rPr lang="ru-RU" smtClean="0"/>
              <a:pPr>
                <a:defRPr/>
              </a:pPr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A3FA-E586-4885-B4B2-F45F6B081B4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9940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A8706-02E4-4B21-B93C-5ABF9A751590}" type="datetime1">
              <a:rPr lang="ru-RU" smtClean="0"/>
              <a:pPr>
                <a:defRPr/>
              </a:pPr>
              <a:t>24.04.2025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D7A2D-18DB-409E-89E3-EB37FCE700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7755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A0E97-F44B-434D-84B2-5CB1E1857CC0}" type="datetime1">
              <a:rPr lang="ru-RU" smtClean="0"/>
              <a:pPr>
                <a:defRPr/>
              </a:pPr>
              <a:t>24.04.2025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B009A-D2E3-46CE-A756-28CAE7B2DB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5309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337A0-517A-437D-833A-8919A5B76329}" type="datetime1">
              <a:rPr lang="ru-RU" smtClean="0"/>
              <a:pPr>
                <a:defRPr/>
              </a:pPr>
              <a:t>24.04.2025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D9694-F8A1-4D0C-A354-64DB52B0EBD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3470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E4C0A-E260-4873-827E-EB97CB4E7AD7}" type="datetime1">
              <a:rPr lang="ru-RU" smtClean="0"/>
              <a:pPr>
                <a:defRPr/>
              </a:pPr>
              <a:t>24.04.2025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6E1EE-B79D-48A1-B0B5-0492E59D5F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6743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F3C6E-8617-4E9E-BADD-9A5D8D7C2C7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79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169C0-2AFE-4117-9810-3200547BCC47}" type="datetime1">
              <a:rPr lang="ru-RU" smtClean="0"/>
              <a:pPr>
                <a:defRPr/>
              </a:pPr>
              <a:t>24.04.2025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6967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9BE1E-FD9B-46FC-BE87-20071E83909A}" type="slidenum">
              <a:rPr lang="ru-RU" smtClean="0">
                <a:solidFill>
                  <a:srgbClr val="6967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545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73C408-7F6E-4B2F-B7CF-6AAE2E23C254}" type="datetime1">
              <a:rPr lang="ru-RU" smtClean="0"/>
              <a:pPr>
                <a:defRPr/>
              </a:pPr>
              <a:t>24.04.2025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5E18C-F28D-41B8-8C0E-7D25B0518C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4449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3D25EF-612C-4BDC-9DFB-D43B8F2063B0}" type="datetime1">
              <a:rPr lang="ru-RU" smtClean="0"/>
              <a:pPr>
                <a:defRPr/>
              </a:pPr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3F87D-7D61-4050-B219-33338E6D06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06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8A832D-DA5D-4F38-8FE7-45879AAA8E12}" type="datetime1">
              <a:rPr lang="ru-RU" smtClean="0"/>
              <a:pPr>
                <a:defRPr/>
              </a:pPr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B6AE3-B30E-4EA4-8D93-6ABC7AB3B7C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2322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ADA41-6041-4C00-B007-867E4642C6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26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D0074-8779-4A66-B51C-9DFBD271A3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791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061C7-BA9D-4AF3-8815-A53B4AB84DF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994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8C8C1-DF4C-4E9D-A4D5-3710E9BA5E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775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F446B-6C50-4FD5-9296-C31E7D003B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530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D532F-CD7B-438B-8230-AB39BA91D8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34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6A42E-FF91-4154-A55D-00C8DF01C3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994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C9E01-BCC1-47F1-8618-C034436A16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674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B6732-3C17-4A2A-B15B-23C538C41E8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054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37793-B652-47E7-9595-D2B12A83F99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444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4584D-B38E-4C5B-880A-C41C801CA0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0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EC4CD-5A12-4F9A-B085-9BA8137CF7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232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32CF2-3182-4CCE-BFB2-E353DD82C6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13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9E000-B711-40AE-90DA-4BCFC8A594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77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FE774-B3AC-4E64-811B-201A924605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53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86B0F-DE17-49C6-8A37-220E5B9598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34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4BD5C-690A-43BE-A1F3-E67ACD2C57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67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75059-1C47-4ED7-8180-AE297C92FA6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05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4428C-98C8-4ADA-85FD-EEB9B812C3E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44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910F85-3F2D-4DD3-B50C-780037ADCBF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78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910F85-3F2D-4DD3-B50C-780037ADCBF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78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910F85-3F2D-4DD3-B50C-780037ADCBF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78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44F1907A49E4E245573E815A46410E136DABEAB369CE5C2E1A5C6413830C521278967A01F1D11B889054006DC183B7EA3FB17AE348F21D66324F6722E7R0N" TargetMode="External"/><Relationship Id="rId2" Type="http://schemas.openxmlformats.org/officeDocument/2006/relationships/hyperlink" Target="consultantplus://offline/ref=CDF2239ABF3317D75FA9C151A683DBDF963B53E0D061214D19D554B821E934DF1A12A8CF7F14268F70E8A2196EqEQB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consultantplus://offline/ref=44F1907A49E4E245573E815A46410E136DABEAB369CE5C2E1A5C6413830C521278967A01F1D11B889054006CCA83B7EA3FB17AE348F21D66324F6722E7R0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hart" Target="../charts/char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2.png"/><Relationship Id="rId7" Type="http://schemas.openxmlformats.org/officeDocument/2006/relationships/image" Target="../media/image5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5367" y="1846329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cap="none" spc="50" dirty="0">
              <a:ln w="11430"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35696" y="788363"/>
            <a:ext cx="6176915" cy="10579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708920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решения Совета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города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Лермонтова за 2024 год»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4"/>
            <a:ext cx="1942857" cy="19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2" y="5090"/>
            <a:ext cx="8748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Сведения об оценке налоговых расходов, предоставленных в соответствии с решением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Совета города Лермонтова Ставропольского края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829743"/>
              </p:ext>
            </p:extLst>
          </p:nvPr>
        </p:nvGraphicFramePr>
        <p:xfrm>
          <a:off x="332656" y="523220"/>
          <a:ext cx="8631832" cy="1564795"/>
        </p:xfrm>
        <a:graphic>
          <a:graphicData uri="http://schemas.openxmlformats.org/drawingml/2006/table">
            <a:tbl>
              <a:tblPr firstRow="1" firstCol="1" bandRow="1"/>
              <a:tblGrid>
                <a:gridCol w="2223120"/>
                <a:gridCol w="648072"/>
                <a:gridCol w="720080"/>
                <a:gridCol w="720080"/>
                <a:gridCol w="720080"/>
                <a:gridCol w="720080"/>
                <a:gridCol w="720080"/>
                <a:gridCol w="720080"/>
                <a:gridCol w="792088"/>
                <a:gridCol w="648072"/>
              </a:tblGrid>
              <a:tr h="144017">
                <a:tc grid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В соответствии с решением Совета города Лермонтова от 23 ноября 2011 года № 110 «О земельном налоге»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29">
                <a:tc grid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Земельный налог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Кому и как предоставляется льгота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Численность плательщиков, воспользовавшихся правом на льготы, чел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2019 г.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2020 г.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 г.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 г.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2023 г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2024 г. (прогноз)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2025 г. (прогноз)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2026 г. (прогноз)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2027 г. (прогноз)</a:t>
                      </a:r>
                      <a:endParaRPr lang="ru-RU" sz="7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1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R="559435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Освобождены от уплаты земельного налога полностью: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55943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Участники Великой Отечественной войны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104008"/>
              </p:ext>
            </p:extLst>
          </p:nvPr>
        </p:nvGraphicFramePr>
        <p:xfrm>
          <a:off x="179512" y="2132856"/>
          <a:ext cx="6552728" cy="4430822"/>
        </p:xfrm>
        <a:graphic>
          <a:graphicData uri="http://schemas.openxmlformats.org/drawingml/2006/table">
            <a:tbl>
              <a:tblPr firstRow="1" firstCol="1" bandRow="1"/>
              <a:tblGrid>
                <a:gridCol w="3394787"/>
                <a:gridCol w="631588"/>
                <a:gridCol w="552640"/>
                <a:gridCol w="631588"/>
                <a:gridCol w="631588"/>
                <a:gridCol w="710537"/>
              </a:tblGrid>
              <a:tr h="285542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В соответствии с решением Совета города Лермонтова от 28 марта 2023 года № 8 «Об установлении налоговой льготы по земельному налогу за налоговый период 2022 года для отдельных категорий налогоплательщиков» (с изменениями, внесенными Решением совета города Лермонтова от 30.05.2023 г. № 17, от 31.10.2023 г. № 46)</a:t>
                      </a:r>
                    </a:p>
                  </a:txBody>
                  <a:tcPr marL="32578" marR="32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78" marR="32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180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Земельный налог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78" marR="32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78" marR="32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        </a:t>
                      </a: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Кому и как предоставляется льгота</a:t>
                      </a:r>
                    </a:p>
                  </a:txBody>
                  <a:tcPr marL="32578" marR="32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Численность плательщиков, воспользовавшихся правом на льготы, чел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78" marR="32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78" marR="32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1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2578" marR="32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2578" marR="32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2578" marR="32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32578" marR="32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32578" marR="32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78" marR="32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2023 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78" marR="32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2024 г. (прогноз)</a:t>
                      </a:r>
                    </a:p>
                  </a:txBody>
                  <a:tcPr marL="32578" marR="32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2025 г. (прогноз)</a:t>
                      </a:r>
                    </a:p>
                  </a:txBody>
                  <a:tcPr marL="32578" marR="32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2026 г. (прогноз)</a:t>
                      </a:r>
                    </a:p>
                  </a:txBody>
                  <a:tcPr marL="32578" marR="32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2027г. (прогноз)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78" marR="32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12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R="559435"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Освобождены от уплаты земельного налога полностью: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1) Граждане, проходящие (проходившие) военную службу в Вооруженных Силах Российской Федерации, других войсках, воинских формированиях и органах, в которых законодательством Российской Федерации предусмотрена военная служба, лица, проходящие (проходившие) службу в войсках национальной гвардии Российской Федерации, имеющие (имевшие) специальные звания полиции, принимающие (принимавшие) участие в специальной военной операции, проводимой на территориях Украины, Донецкой Народной Республики и Луганской Народной Республики с 24 февраля 2022 года и на территориях Запорожской области и Херсонской области с 30 сентября 2022 года (далее - специальная военная операция);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2) Граждане, заключившие контракт (контракты) об участии в специальной военной операции общей продолжительностью не менее 6 месяцев и направленные военным комиссариатом Ставропольского края для участия в специальной военной операции;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3) Граждане, заключившие контракт о пребывании в добровольческом формировании (о добровольном содействии в выполнении задач, возложенных на Вооруженные Силы Российской Федерации), участвующие (участвовавшие) в специальной военной операции;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4) Граждане, призванные на военную службу по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мобилизации в Вооруженные Силы Российской Федерации в соответствии с 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hlinkClick r:id="rId2"/>
                        </a:rPr>
                        <a:t>Указом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Президента Российской Федерации от 21 сентября 2022 года N 647 "Об объявлении частичной мобилизации в Российской Федерации";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5) Супруга (супруг) гражданина из числа граждан, указанных в 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hlinkClick r:id="rId3"/>
                        </a:rPr>
                        <a:t>подпунктах 1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- 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hlinkClick r:id="rId4"/>
                        </a:rPr>
                        <a:t>4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в случае нереализации таким гражданином права на льготу по уплате налога"</a:t>
                      </a:r>
                    </a:p>
                  </a:txBody>
                  <a:tcPr marL="32578" marR="32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78" marR="32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78" marR="32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indent="449580" algn="ctr"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49580" algn="ctr"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  <a:p>
                      <a:pPr indent="449580" algn="ctr"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49580"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78" marR="32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78" marR="32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78" marR="32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944566"/>
            <a:ext cx="5567883" cy="191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3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453" y="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города Лермонтова за </a:t>
            </a:r>
            <a:r>
              <a:rPr lang="ru-RU" sz="1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 сравнении с  2023 годом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204439"/>
              </p:ext>
            </p:extLst>
          </p:nvPr>
        </p:nvGraphicFramePr>
        <p:xfrm>
          <a:off x="35496" y="568752"/>
          <a:ext cx="9073008" cy="3666741"/>
        </p:xfrm>
        <a:graphic>
          <a:graphicData uri="http://schemas.openxmlformats.org/drawingml/2006/table">
            <a:tbl>
              <a:tblPr/>
              <a:tblGrid>
                <a:gridCol w="1889103">
                  <a:extLst>
                    <a:ext uri="{9D8B030D-6E8A-4147-A177-3AD203B41FA5}">
                      <a16:colId xmlns="" xmlns:a16="http://schemas.microsoft.com/office/drawing/2014/main" val="4135553623"/>
                    </a:ext>
                  </a:extLst>
                </a:gridCol>
                <a:gridCol w="1124384">
                  <a:extLst>
                    <a:ext uri="{9D8B030D-6E8A-4147-A177-3AD203B41FA5}">
                      <a16:colId xmlns="" xmlns:a16="http://schemas.microsoft.com/office/drawing/2014/main" val="4021573321"/>
                    </a:ext>
                  </a:extLst>
                </a:gridCol>
                <a:gridCol w="1118541">
                  <a:extLst>
                    <a:ext uri="{9D8B030D-6E8A-4147-A177-3AD203B41FA5}">
                      <a16:colId xmlns="" xmlns:a16="http://schemas.microsoft.com/office/drawing/2014/main" val="434692395"/>
                    </a:ext>
                  </a:extLst>
                </a:gridCol>
                <a:gridCol w="1135988">
                  <a:extLst>
                    <a:ext uri="{9D8B030D-6E8A-4147-A177-3AD203B41FA5}">
                      <a16:colId xmlns="" xmlns:a16="http://schemas.microsoft.com/office/drawing/2014/main" val="461331476"/>
                    </a:ext>
                  </a:extLst>
                </a:gridCol>
                <a:gridCol w="760898">
                  <a:extLst>
                    <a:ext uri="{9D8B030D-6E8A-4147-A177-3AD203B41FA5}">
                      <a16:colId xmlns="" xmlns:a16="http://schemas.microsoft.com/office/drawing/2014/main" val="2926784389"/>
                    </a:ext>
                  </a:extLst>
                </a:gridCol>
                <a:gridCol w="1027870">
                  <a:extLst>
                    <a:ext uri="{9D8B030D-6E8A-4147-A177-3AD203B41FA5}">
                      <a16:colId xmlns="" xmlns:a16="http://schemas.microsoft.com/office/drawing/2014/main" val="4105311960"/>
                    </a:ext>
                  </a:extLst>
                </a:gridCol>
                <a:gridCol w="1008336">
                  <a:extLst>
                    <a:ext uri="{9D8B030D-6E8A-4147-A177-3AD203B41FA5}">
                      <a16:colId xmlns="" xmlns:a16="http://schemas.microsoft.com/office/drawing/2014/main" val="4019417043"/>
                    </a:ext>
                  </a:extLst>
                </a:gridCol>
                <a:gridCol w="1007888">
                  <a:extLst>
                    <a:ext uri="{9D8B030D-6E8A-4147-A177-3AD203B41FA5}">
                      <a16:colId xmlns="" xmlns:a16="http://schemas.microsoft.com/office/drawing/2014/main" val="4201948479"/>
                    </a:ext>
                  </a:extLst>
                </a:gridCol>
              </a:tblGrid>
              <a:tr h="375443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дохода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плану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 к 2023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2024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от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6525263"/>
                  </a:ext>
                </a:extLst>
              </a:tr>
              <a:tr h="193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2389742"/>
                  </a:ext>
                </a:extLst>
              </a:tr>
              <a:tr h="465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371041"/>
                  </a:ext>
                </a:extLst>
              </a:tr>
              <a:tr h="317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1 110 948,44</a:t>
                      </a: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1 542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976,50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1 544 917,62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1 941,12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433 969,18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5286577"/>
                  </a:ext>
                </a:extLst>
              </a:tr>
              <a:tr h="3032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6904406"/>
                  </a:ext>
                </a:extLst>
              </a:tr>
              <a:tr h="6064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282 771,31</a:t>
                      </a: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266 415,76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361 844,89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135,82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95 429,13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79 073,58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6096514"/>
                  </a:ext>
                </a:extLst>
              </a:tr>
              <a:tr h="654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828 177,13</a:t>
                      </a: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1 276 560,74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1 183 072,73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-93 488,01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354 895,9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8399340"/>
                  </a:ext>
                </a:extLst>
              </a:tr>
              <a:tr h="3754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1 075 435,96</a:t>
                      </a: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1 609 321,18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1 492 629,53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92,75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-116 601,65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417 193,57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319241"/>
                  </a:ext>
                </a:extLst>
              </a:tr>
              <a:tr h="349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бюджета (-), профицит (+)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35 512,49</a:t>
                      </a: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-66 344,68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52 288,09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149784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-30857" y="4581128"/>
            <a:ext cx="894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доходная часть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Лермонтова имела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тенденцию роста.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поступило доходов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1 544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917,62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при этом отмечено увеличение к уровню доходов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433 969,18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Лермонтова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исполнена к уточненным объемам бюджетных ассигнований: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на 97,95% или 1 058 507,54 тыс. рублей;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91,77% или 1 075 435,96 тыс. рублей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на 92,75 % или 1 492 629,53 тыс. рублей.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70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4624"/>
            <a:ext cx="572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плановые показатели в 2024 году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615177"/>
              </p:ext>
            </p:extLst>
          </p:nvPr>
        </p:nvGraphicFramePr>
        <p:xfrm>
          <a:off x="539552" y="413956"/>
          <a:ext cx="8229601" cy="2938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4929"/>
                <a:gridCol w="936104"/>
                <a:gridCol w="1008112"/>
                <a:gridCol w="865939"/>
                <a:gridCol w="934261"/>
                <a:gridCol w="796489"/>
                <a:gridCol w="913767"/>
              </a:tblGrid>
              <a:tr h="18021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Реквизиты Решения о бюджете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предыдущему решению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предыдущему решению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предыдущему решению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</a:tr>
              <a:tr h="180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№ 52 от 19.12.2023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1 338,73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1 359,69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-20,96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</a:tr>
              <a:tr h="29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№ 5 от 20.02.2024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1 352,34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1 409,28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-56,94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-35,98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</a:tr>
              <a:tr h="360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№ 19 от 15.05.2024 </a:t>
                      </a:r>
                      <a:b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1 545,84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1 608,50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-62,66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</a:tr>
              <a:tr h="360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№ 28 от 23.07.2024 </a:t>
                      </a:r>
                      <a:b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1 546,04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1 612,38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-66,34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</a:tr>
              <a:tr h="180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№36 от 29.10.2024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1 560,87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1 627,21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-66,34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</a:tr>
              <a:tr h="180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изменений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-17,89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-17,89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</a:tr>
              <a:tr h="180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2024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1 542,98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1 609,32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-17,89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-66,34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</a:tr>
              <a:tr h="360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между первой редакцией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Совета  и итогами 2024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-45,38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" marR="9011" marT="9011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56376" y="229290"/>
            <a:ext cx="782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6" y="3429000"/>
            <a:ext cx="9108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Лермонтова за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поступило доходов в общем объеме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1 544,92 млн.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при первоначальном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                    1 338,73 млн.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 уточненном плане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1 542,98 млн.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115,4 %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первоначальному плану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100,1 %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уточненным плановым назначениям.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Поступление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города Лермонтова за 2024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по сравнению с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годом увеличилось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433,97 млн.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(выполнение за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1 110,95 тыс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Налоговые и неналоговые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за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поступили в сумме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361,84 млн.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при уточненном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 266,42 млн.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исполнение составило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135,82 %.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Безвозмездные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за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общей структуре доходов бюджета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Лермонтова занимают 79,32 %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1 276,56 млн.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первоначальном плане безвозмездных поступлений 1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081,85 млн.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 уточненном плане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1 276,56 млн.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за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фактически получено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1 183,07 млн.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92,68%.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безвозмездных поступлений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 бюджет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Лермонтова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Ставропольского края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поступила дотация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выравнивание бюджетной обеспеченности в сумме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244,51 млн. рублей,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34,9 млн.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больше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дотации, поступившей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Лермонтова в 2023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 бюджетные ассигнования за 2024 год уточнены на сумму 249,63 млн.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Изменения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ассигнований производились за счет поступления средств межбюджетных трансфертов из бюджета Ставропольского края, и снижения остатков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средств местного бюджета, сложившихся на 01 января 2024 года.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91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3845"/>
            <a:ext cx="388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доходной части бюджета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3177"/>
            <a:ext cx="90364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исполнение по доходам в целом по бюджету города Лермонтова составило 100,1 процент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уровня. При плане поступления 1 542 976,5 тыс. рублей фактически поступило доходов в сумме 1 544 917,6 тыс. рублей.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Общее исполнение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налоговым и неналоговым доходам при плане 266 415,8 тыс. рублей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составило 361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844,9 тыс. рублей (или 135,8 процента).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безвозмездным поступлениям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560,7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фактически поступило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1 183 072,7тыс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92,6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процента).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 периоде, в соответствии со статьями 232 и 242 Бюджетного кодекса Российской Федерации, произведен возврат остатков субсидий, субвенций и иных межбюджетных трансфертов  сложившихся по состоянию на 01.01.2024 года по плану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247,1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фактическое исполнение составило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964,1 тыс. рублей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динамике за 2022-2024 годы прирост общего объёма доходов составил 52,5 процента, при этом объём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неналоговых доходов вырос на 54,4 процент, а безвозмездных поступлений из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 увеличился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51,9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процента.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73136655"/>
              </p:ext>
            </p:extLst>
          </p:nvPr>
        </p:nvGraphicFramePr>
        <p:xfrm>
          <a:off x="-1910" y="3629720"/>
          <a:ext cx="7886278" cy="318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00706" y="3483074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83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2088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фактических поступлениях доходов по видам доходов за 2024 год в сравнении с первоначально утвержденным решением о бюджете значениями и с уточненными значениями с учетом внесенных изменений, тыс. 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722907"/>
              </p:ext>
            </p:extLst>
          </p:nvPr>
        </p:nvGraphicFramePr>
        <p:xfrm>
          <a:off x="35496" y="549356"/>
          <a:ext cx="9000999" cy="5712367"/>
        </p:xfrm>
        <a:graphic>
          <a:graphicData uri="http://schemas.openxmlformats.org/drawingml/2006/table">
            <a:tbl>
              <a:tblPr/>
              <a:tblGrid>
                <a:gridCol w="2859317"/>
                <a:gridCol w="719398"/>
                <a:gridCol w="677080"/>
                <a:gridCol w="823782"/>
                <a:gridCol w="722219"/>
                <a:gridCol w="719398"/>
                <a:gridCol w="668616"/>
                <a:gridCol w="643226"/>
                <a:gridCol w="643226"/>
                <a:gridCol w="524737"/>
              </a:tblGrid>
              <a:tr h="4313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бюджет 2024 год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отклонение первоначально утвержденного и уточненного плана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выполнение первоначального плана к фактическим поступлениям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выполнение уточненного плана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первоначальный план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сумма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сумма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сумма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648" marR="3648" marT="36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ДОХОДЫ  НАЛОГОВЫЕ И НЕНАЛОГОВЫЕ в том числе: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256 877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266 416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361 845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9 539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104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104 968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141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95 429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136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8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Налоговые доходы всего, том числе: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225 539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225 539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277 664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52 125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123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52 125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123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121 116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121 116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177 996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56 880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147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56 880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147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Налоги на товары (работы,услуги), реализуемые на территории Российской Федерации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3 801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3 801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4 434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632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117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632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117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76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22 320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22 320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30 189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7 869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135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7 869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135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2 120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2 120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1 472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-648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-648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Налог, взимаемый в связи  с применением патентной системы налогообложения, зачисляемый в бюджеты городских округов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1 950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1 950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2 386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436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122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436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122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38 953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38 953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24 669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-14 284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-14 284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8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31 417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31 417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31 570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153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153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3 862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3 862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4 931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1 069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128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1 069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128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6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</a:p>
                  </a:txBody>
                  <a:tcPr marL="3648" marR="3648" marT="36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1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Неналоговые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доходы всего, в том числе: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31 338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40 877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84 181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9 539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130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52 842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269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43 304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206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28 554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28 533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44 803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-20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16 249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157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16 269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157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371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371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583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212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157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212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157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6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Доходы от оказании платных услуг и компенсации затрат государства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793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1 182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1 914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389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149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1 121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241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732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162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9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1 000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6 755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32 348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5 755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675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31 348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3 235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25 593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479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324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598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920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275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185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596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284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322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154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297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3 437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3 612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3 140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1 156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3 315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1 215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175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105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61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БЕЗВОЗМЕЗДНЫЕ ПОСТУПЛЕНИЯ  всего, в том числе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1 081 852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1 276 561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1 183 073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194 709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118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101 221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-93 488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9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244 514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244 514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244 514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2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447 817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598 254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510 205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150 437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134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62 388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114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-88 049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85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Субвенции бюджетам бюджетной системы Российской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Федерации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388 817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414 948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411 356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26 131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22 539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106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-3 592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99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704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19 092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18 962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18 388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2 713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18 258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2 694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-130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99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78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-247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-1 964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-247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-1 964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-1 717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795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80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Доходы бюджета- всего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1 338 729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1 542 976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1 544 918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204 247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115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206 188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115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1 941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648" marR="3648" marT="3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44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440279"/>
              </p:ext>
            </p:extLst>
          </p:nvPr>
        </p:nvGraphicFramePr>
        <p:xfrm>
          <a:off x="174762" y="2164558"/>
          <a:ext cx="8784976" cy="4387187"/>
        </p:xfrm>
        <a:graphic>
          <a:graphicData uri="http://schemas.openxmlformats.org/drawingml/2006/table">
            <a:tbl>
              <a:tblPr/>
              <a:tblGrid>
                <a:gridCol w="3456384"/>
                <a:gridCol w="648072"/>
                <a:gridCol w="792088"/>
                <a:gridCol w="864096"/>
                <a:gridCol w="864096"/>
                <a:gridCol w="720080"/>
                <a:gridCol w="792088"/>
                <a:gridCol w="648072"/>
              </a:tblGrid>
              <a:tr h="46456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Исполнено 2023 год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План 2024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Исполнено 2024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Исполнение 2024 года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Отклонение 2024/2023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сумма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сумма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1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211" marR="5211" marT="52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ДОХОДЫ  НАЛОГОВЫЕ И НЕНАЛОГОВЫЕ в том числе: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282 771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266 416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361 845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95 429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136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79 074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128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8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Налоговые доходы всего, том числе: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228 028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225 539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277 664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52 125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123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49 636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122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8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129 246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121 116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177 996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56 880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147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48 750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138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Налоги на товары (работы,услуги), реализуемые на территории Российской Федерации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4 261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3 801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4 434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632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117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172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104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9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21 400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22 320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30 189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7 869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135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8 789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141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-6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-293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2 604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2 120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1 472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-648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69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-1 132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Налог, взимаемый в связи  с применением патентной системы налогообложения, зачисляемый в бюджеты городских округов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330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1 950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2 386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436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122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2 055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722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36 721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38 953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24 669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-14 284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-12 051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30 084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31 417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31 570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153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1 486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105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3 388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3 862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4 931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1 069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128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1 543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146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9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</a:p>
                  </a:txBody>
                  <a:tcPr marL="5211" marR="5211" marT="52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-0,1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-85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Ненелоговые доходы всего, в том числе: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54 743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40 877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84 181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43 304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206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29 438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154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7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34 072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28 533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44 803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16 269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157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10 731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131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595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371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583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212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157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-11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98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Доходы от оказании платных услуг и компенсации затрат государства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1 692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1 182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1 914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732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162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223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113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12 074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6 755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32 348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25 593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479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20 274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268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802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598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920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322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154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118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115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5 509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3 437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3 612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175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105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-1 897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6770" y="0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46" y="404664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налоговых и неналоговых доходов к уровню 2023 года прирос на 79 074,0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28 процентов.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объемов поступлении налоговых и неналоговых доходов в сравнении с показателями 2023 года обусловлен повышением заработной платы работников бюджетной сферы, 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увеличением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МРОТ, проведением главными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администраторами доходов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претензионной работы и других мероприятий по повышению собираемости доходов.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33558" y="1887559"/>
            <a:ext cx="954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41153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1"/>
            <a:ext cx="4139951" cy="30689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86007"/>
            <a:ext cx="5691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202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34929188"/>
              </p:ext>
            </p:extLst>
          </p:nvPr>
        </p:nvGraphicFramePr>
        <p:xfrm>
          <a:off x="1259632" y="2636912"/>
          <a:ext cx="7304393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5721"/>
            <a:ext cx="4572001" cy="235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2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16" y="116632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поступили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277 664,00тыс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при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 225 539,00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исполнение составило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123,0%.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налоговых доходов в объеме налоговых и неналоговых доходов составил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76,7 %.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 в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(177 996,00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64,1%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 поступивших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платежей);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уплаты акцизов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(4 434,0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суммы поступивших налоговых платежей);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применением упрощенной системы налогообложения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(30 189,0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10,9%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суммы поступивших налоговых платежей);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(1 472,0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суммы поступивших налоговых платежей);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 и отмененные налоги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(2 386,0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0,9%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суммы поступивших налоговых платежей);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(24 669,0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8,9 %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суммы поступивших налоговых платежей);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(31 570,0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11,4 %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суммы поступивших налоговых платежей);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(4 931,0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1,7 %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суммы поступивших налоговых платежей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Поступления по налоговым доходам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Лермонтова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увеличились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49 636,0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или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22,0 %: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Отмечен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 налоговым доходам, за исключением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сельскохозяйственного налога и налога на имущества физических лиц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0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5" y="7968"/>
            <a:ext cx="534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2024 год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6376" y="69269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61039341"/>
              </p:ext>
            </p:extLst>
          </p:nvPr>
        </p:nvGraphicFramePr>
        <p:xfrm>
          <a:off x="0" y="861973"/>
          <a:ext cx="9036496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31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404664"/>
            <a:ext cx="9001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Неналоговые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поступили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84 181,0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при уточненном плане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40 877,0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исполнение составило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206,0 %.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неналоговых доходов в объеме налоговых и неналоговых доходов составил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23,3 %.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в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государственной и муниципальной собственности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(44 803,0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53,2 %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суммы поступивших неналоговых доходов);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(583,0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0,7 %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суммы поступивших неналоговых доходов);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(1 914,0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2,3 %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суммы поступивших неналоговых доходов);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(32 348,0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38,4 %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суммы поступивших неналоговых доходов);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(920,0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1,1 %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суммы поступивших неналоговых доходов);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(3 612,0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4,3 %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суммы поступивших неналоговых доходов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Поступления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неналоговым доходам в бюджет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Лермонтова с 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увеличились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29 438,0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или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54,0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0"/>
            <a:ext cx="8201719" cy="48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385158"/>
              </p:ext>
            </p:extLst>
          </p:nvPr>
        </p:nvGraphicFramePr>
        <p:xfrm>
          <a:off x="35497" y="463886"/>
          <a:ext cx="9073007" cy="5026212"/>
        </p:xfrm>
        <a:graphic>
          <a:graphicData uri="http://schemas.openxmlformats.org/drawingml/2006/table">
            <a:tbl>
              <a:tblPr firstRow="1" firstCol="1" bandRow="1"/>
              <a:tblGrid>
                <a:gridCol w="8464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83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4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Глоссарий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Административно-территориальное</a:t>
                      </a:r>
                      <a:r>
                        <a:rPr lang="ru-RU" sz="11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деление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1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Основные показатели социально-экономического развития города Лермонтова Ставропольского края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5-7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Основные задачи и приоритетные направления бюджетной политики</a:t>
                      </a: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Сведения об оценке налоговых расходов, предоставленных в соответствии с решением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Совета города Лермонтова Ставропольского края</a:t>
                      </a: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Основные характеристики бюджета города Лермонтова за 2024 год в  сравнении с  2023 годом</a:t>
                      </a: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27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Внесение изменений в плановые показатели в 2024 году</a:t>
                      </a: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56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Исполнение доходной части бюджета</a:t>
                      </a: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13-14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Информация об объеме и структуре налоговых и неналоговых доходов</a:t>
                      </a: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4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Налоговые доходы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16-17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4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18-19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0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Безвозмездные поступления 2024 год</a:t>
                      </a: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20-25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Основные характеристики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расходов бюджета города Лермонтова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26-27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4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Расходы социально – культурной сферы бюджета  города Лермонтова за 2022-2024 год</a:t>
                      </a: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94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Аналитическая информация об исполнении расходов бюджета по разделам и подразделам классификации расходов за 2024 год</a:t>
                      </a: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29-30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94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Исполнение бюджета города Лермонтова по муниципальным программам в 2024 году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31-48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94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Общественно значимые объекты города Лермонтова  Ставропольского края реализованные в 2024 году</a:t>
                      </a: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94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Информация о реализации инициативных проектов в 2024 году </a:t>
                      </a: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Уровень долговой нагрузки на бюджет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Рейтинг муниципальных образований СК по уровню открытости бюджетных данных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52-53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Рейтинг муниципальных образований  Ставропольского края  по качеству управления  бюджетным процессом и стратегического планирования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Контактная информация для граждан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837" marR="4383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0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2144" y="19794"/>
            <a:ext cx="3062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2024 год</a:t>
            </a:r>
            <a:endParaRPr lang="ru-RU" sz="1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96432" y="604569"/>
            <a:ext cx="1889888" cy="6022648"/>
            <a:chOff x="-96432" y="604569"/>
            <a:chExt cx="1889888" cy="602264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377" y="604569"/>
              <a:ext cx="1813816" cy="144016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394" y="1700808"/>
              <a:ext cx="1847850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432" y="5157192"/>
              <a:ext cx="1847850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432" y="4005064"/>
              <a:ext cx="1847850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1411" y="2849562"/>
              <a:ext cx="1847850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793456" y="707938"/>
            <a:ext cx="2288032" cy="738664"/>
          </a:xfrm>
          <a:prstGeom prst="rect">
            <a:avLst/>
          </a:prstGeom>
          <a:gradFill>
            <a:gsLst>
              <a:gs pos="14000">
                <a:schemeClr val="accent1">
                  <a:lumMod val="95000"/>
                </a:schemeClr>
              </a:gs>
              <a:gs pos="57000">
                <a:schemeClr val="accent1">
                  <a:shade val="82000"/>
                  <a:satMod val="125000"/>
                  <a:lumMod val="74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244 514,0тыс. руб.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Факт- 244 514,0тыс.руб.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5979" y="1864310"/>
            <a:ext cx="2393973" cy="7386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598 254,0тыс.руб.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Факт- 510 205,0тыс.руб.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5351" y="3075864"/>
            <a:ext cx="2354601" cy="738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План- 414 948,0тыс.руб.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Факт-411 356,0 тыс.руб.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7709" y="4127276"/>
            <a:ext cx="3020316" cy="7386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План- 19 092,0тыс. руб.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Факт- 18 962,0тыс.руб.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4569" y="5315705"/>
            <a:ext cx="3413495" cy="11695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Возвраты остатков субсидий, субвенций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иных межбюджетных трансфертов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-  -247,0тыс.руб.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Факт-   - 1 964,0 тыс. руб.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139983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236923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85,0%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26053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905" y="4493674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9,0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61332422"/>
              </p:ext>
            </p:extLst>
          </p:nvPr>
        </p:nvGraphicFramePr>
        <p:xfrm>
          <a:off x="4454599" y="699405"/>
          <a:ext cx="4716016" cy="3978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Стрелка вверх 20"/>
          <p:cNvSpPr/>
          <p:nvPr/>
        </p:nvSpPr>
        <p:spPr>
          <a:xfrm flipH="1">
            <a:off x="6565366" y="2854092"/>
            <a:ext cx="98302" cy="4187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2465" y="878554"/>
            <a:ext cx="184105" cy="52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низ 15"/>
          <p:cNvSpPr/>
          <p:nvPr/>
        </p:nvSpPr>
        <p:spPr>
          <a:xfrm>
            <a:off x="6522465" y="1784134"/>
            <a:ext cx="105198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308304" y="707938"/>
            <a:ext cx="954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2976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5846"/>
            <a:ext cx="885698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безвозмездным доходам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увеличились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350 614,0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834 423,0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по итогам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1 185 037,0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по итогам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 в общей структуре доходов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Лермонтова   увеличилась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74,5 %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76,6 %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Городской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 город Лермонтов Ставропольского края относится к дотационным муниципальным образованиям. В структуре безвозмездных поступлений в бюджет городского округа были предоставлены дотации из вышестоящего бюджета на выравнивание бюджетной обеспеченности бюджета городского округа в следующем объеме: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– 183 605,00 тыс. рублей;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– 209 578,00 тыс.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– 244 514,00 тыс. рублей.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бюджет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Лермонтова поступило 510 205,0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безвозмездных поступлений в виде субсидий.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План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поступлениям субсидий 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исполнен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114,0%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первоначальному плану поступлений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447 817,0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уточненным плановым назначениям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598 254,0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 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фактические поступления субсидий увеличилось по сравнению с поступлениями 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323 995,0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(факт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186 210,0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 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бюджет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Лермонтова поступило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на выполнение переданных государственных полномочий на общую сумму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411 356,0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что составляет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106,0 %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первоначальному плану поступлений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388 817,0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99,0%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уточненным плановым назначениям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414 948,0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 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фактические поступления субвенций сократились относительно поступлений за аналогичный период прошлого года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19 291,0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(факт 2022 года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430 647,0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777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836" y="1044029"/>
            <a:ext cx="1731527" cy="10802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5" y="0"/>
            <a:ext cx="2376264" cy="158417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227854"/>
              </p:ext>
            </p:extLst>
          </p:nvPr>
        </p:nvGraphicFramePr>
        <p:xfrm>
          <a:off x="32742" y="1104015"/>
          <a:ext cx="7275562" cy="5753985"/>
        </p:xfrm>
        <a:graphic>
          <a:graphicData uri="http://schemas.openxmlformats.org/drawingml/2006/table">
            <a:tbl>
              <a:tblPr/>
              <a:tblGrid>
                <a:gridCol w="4122080"/>
                <a:gridCol w="777218"/>
                <a:gridCol w="864096"/>
                <a:gridCol w="864096"/>
                <a:gridCol w="648072"/>
              </a:tblGrid>
              <a:tr h="347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Наименование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План год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Отклонение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% 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3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Субсидии бюджетам городских округов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341 820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255 066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86 754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3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Субсидии бюджетам городских округов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6339" marR="6339" marT="6339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15 730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15 730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849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Субсидии бюджетам городских округов на создание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</a:p>
                  </a:txBody>
                  <a:tcPr marL="6339" marR="6339" marT="6339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124 710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123 418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1 291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99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Субсидии бюджетам городских округов на реализацию мероприятий по обеспечению жильем молодых семей</a:t>
                      </a:r>
                    </a:p>
                  </a:txBody>
                  <a:tcPr marL="6339" marR="6339" marT="6339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4 622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4 622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Субсидии бюджетам городских округов на поддержку отрасли культуры</a:t>
                      </a:r>
                    </a:p>
                  </a:txBody>
                  <a:tcPr marL="6339" marR="6339" marT="6339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123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123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79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Субсидии бюджетам городских округов на реализацию программ формирования современной городской среды</a:t>
                      </a:r>
                    </a:p>
                  </a:txBody>
                  <a:tcPr marL="6339" marR="6339" marT="6339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24 289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24 289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69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Прочие субсидии бюджетам городских округов (предоставление молодым семьям социальных выплат на приобретение (строительство) жилья)</a:t>
                      </a:r>
                    </a:p>
                  </a:txBody>
                  <a:tcPr marL="6339" marR="6339" marT="6339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53 638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53 638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0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Прочие субсидии бюджетам городских округов (проведение информационно-пропагандистских мероприятий, направленных на профилактику идеологии терроризма)</a:t>
                      </a:r>
                    </a:p>
                  </a:txBody>
                  <a:tcPr marL="6339" marR="6339" marT="6339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96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96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3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Прочие субсидии бюджетам городских округов (обеспечение функционирования центров образования цифрового и гуманитарного профилей "Точка роста", а также центров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городах)</a:t>
                      </a:r>
                    </a:p>
                  </a:txBody>
                  <a:tcPr marL="6339" marR="6339" marT="6339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4 295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4 295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5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Прочие субсидии бюджетам городских округов (реализация инициативных проектов)</a:t>
                      </a:r>
                    </a:p>
                  </a:txBody>
                  <a:tcPr marL="6339" marR="6339" marT="6339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2 343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2 343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57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Прочие субсидии бюджетам городских округов (приобретение специализированной техники и оборудования для муниципальных нужд муниципальных образований)</a:t>
                      </a:r>
                    </a:p>
                  </a:txBody>
                  <a:tcPr marL="6339" marR="6339" marT="6339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26 583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26 583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339" marR="6339" marT="6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07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6339" marR="6339" marT="633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598 254</a:t>
                      </a:r>
                    </a:p>
                  </a:txBody>
                  <a:tcPr marL="6339" marR="6339" marT="6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510 205</a:t>
                      </a:r>
                    </a:p>
                  </a:txBody>
                  <a:tcPr marL="6339" marR="6339" marT="6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88 049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339" marR="6339" marT="6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85</a:t>
                      </a:r>
                    </a:p>
                  </a:txBody>
                  <a:tcPr marL="6339" marR="6339" marT="6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32240" y="894000"/>
            <a:ext cx="954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3321" y="8175"/>
            <a:ext cx="1346284" cy="9423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594542"/>
            <a:ext cx="1296143" cy="1198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3442" y="4365104"/>
            <a:ext cx="1292313" cy="8640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53" y="3356992"/>
            <a:ext cx="1015952" cy="894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41" y="2261712"/>
            <a:ext cx="1327670" cy="10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86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769279"/>
              </p:ext>
            </p:extLst>
          </p:nvPr>
        </p:nvGraphicFramePr>
        <p:xfrm>
          <a:off x="1" y="629979"/>
          <a:ext cx="9143998" cy="5813700"/>
        </p:xfrm>
        <a:graphic>
          <a:graphicData uri="http://schemas.openxmlformats.org/drawingml/2006/table">
            <a:tbl>
              <a:tblPr/>
              <a:tblGrid>
                <a:gridCol w="7092279"/>
                <a:gridCol w="648072"/>
                <a:gridCol w="504056"/>
                <a:gridCol w="504056"/>
                <a:gridCol w="395535"/>
              </a:tblGrid>
              <a:tr h="64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1875" marR="1875" marT="18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год</a:t>
                      </a:r>
                    </a:p>
                  </a:txBody>
                  <a:tcPr marL="1875" marR="1875" marT="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1875" marR="1875" marT="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marL="1875" marR="1875" marT="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875" marR="1875" marT="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403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 (осуществление отдельных государственных полномочий Ставропольского края в сфере охраны здоровья граждан по предоставлению мер социальной поддержки гражданам, страдающим социально значимыми заболеваниями, в виде бесплатного обеспечения лекарственными препаратами и медицинскими изделиями и гражданам, страдающим заболеваниями, представляющими опасность для окружающих, в виде бесплатного обеспечения лекарственными препаратами по рецептам врачей (фельдшеров)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9 419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7 916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1 503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 (осуществление отдельных государственных полномочий Ставропольского края в сфере охраны здоровья граждан по предоставлению мер социальной поддержки детям в возрасте до трех лет в виде бесплатного обеспечения лекарственными препаратами по рецептам врачей)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1 734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 (осуществление отдельных государственных полномочий Ставропольского края в сфере охраны здоровья по обеспечению полноценным питанием детей в возрасте до трех лет, в том числе через специальные пункты питания и организации торговли, по заключению врачей)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 (организация и осуществление деятельности по опеке и попечительству в области здравоохранения)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 (организация и осуществление деятельности по опеке и попечительству в области образования)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 (осуществление отдельных государственных полномочий Ставропольского края по организации архивного дела в Ставропольском крае)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 (создание и организация деятельности комиссий по делам несовершеннолетних и защите их прав)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 (осуществление отдельных государственных полномочий Ставропольского края в сфере охраны здоровья по обеспечению полноценным питанием беременных женщин и кормящих матерей, в том числе через специальные пункты питания и организации торговли, по заключению врачей)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 (осуществление отдельных государственных полномочий Ставропольского края по созданию и организации деятельности административных комиссий)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 (организация и осуществление деятельности по опеке и попечительству в области образования)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9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местным бюджетам на выполнение передаваемых полномочий субъектов Российской Федерации (обеспечение государственных гарантий реализации прав на получение общедоступного и бесплатного дошкольного образования в муниципальных дошкольных и общеобразовательных организациях и на финансовое обеспечение получения дошкольного образования в частных дошкольных и частных общеобразовательных организациях)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85 796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85 796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89828" y="306814"/>
            <a:ext cx="954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288269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93000"/>
              </p:ext>
            </p:extLst>
          </p:nvPr>
        </p:nvGraphicFramePr>
        <p:xfrm>
          <a:off x="0" y="559831"/>
          <a:ext cx="9143998" cy="6278400"/>
        </p:xfrm>
        <a:graphic>
          <a:graphicData uri="http://schemas.openxmlformats.org/drawingml/2006/table">
            <a:tbl>
              <a:tblPr/>
              <a:tblGrid>
                <a:gridCol w="7092279"/>
                <a:gridCol w="648073"/>
                <a:gridCol w="504055"/>
                <a:gridCol w="504056"/>
                <a:gridCol w="395535"/>
              </a:tblGrid>
              <a:tr h="3430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местным бюджетам на выполнение передаваемых полномочий субъектов Российской Федерации (обеспечение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в муниципальных общеобразовательных организациях, а также обеспечение дополнительного образования детей в муниципальных общеобразовательных организациях и на финансовое обеспечение получения начального общего, основного общего, среднего общего образования в частных общеобразовательных организациях)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111 592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111 592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 (организация и обеспечение отдыха и оздоровления детей)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2 113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2 054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9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 (обеспечение ребенка (детей) участника специальной военной операции, обучающегося (обучающихся) по образовательным программам основного общего или среднего общего образования в муниципальной образовательной организации, бесплатным горячим питанием)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 (предоставление государственной социальной помощи малоимущим семьям, малоимущим одиноко проживающим гражданам)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Россйской Федерации (выплата ежемесячной денежной компенсации на каждого ребенка в возрасте до 18 лет многодетным семьям)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9 195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9 195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 (выплата ежегодного социального пособия на проезд студентам)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 (выплата пособия на ребенка)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 (осуществление отдельных государственных полномочий в области труда и социальной защиты отдельных категорий граждан)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 (выплата ежегодной денежной компенсации многодетным семьям на каждого из детей не старше 18 лет, обучающихся в общеобразовательных организациях, на приобретение комплекта школьной одежды, спортивной одежды и обуви и школьных письменных принадлежностей)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2 795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2 795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 (ежегодная денежная выплата гражданам Российской Федерации, не достигшим совершеннолетия на 3 сентября 1945 года и постоянно проживающим на территории Ставропольского края)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7 888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7 888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 (осуществление выплаты социального пособия на погребение)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 (осуществление деятельности по обращению с животными без владельцев)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1 323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 (мероприятия в области обращения с животными без владельцев)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2 099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1 506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6 624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6 612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осуществление ежемесячной денежной выплаты, назначаемой в случае рождения третьего ребенка или последующих детей до достижения ребенком возраста трех лет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3 072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3 072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осуществление первичного воинского учета органами местного самоуправления поселений, муниципальных и городских округов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1 427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1 383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322736"/>
              </p:ext>
            </p:extLst>
          </p:nvPr>
        </p:nvGraphicFramePr>
        <p:xfrm>
          <a:off x="0" y="260648"/>
          <a:ext cx="9143998" cy="306675"/>
        </p:xfrm>
        <a:graphic>
          <a:graphicData uri="http://schemas.openxmlformats.org/drawingml/2006/table">
            <a:tbl>
              <a:tblPr/>
              <a:tblGrid>
                <a:gridCol w="7092279"/>
                <a:gridCol w="648073"/>
                <a:gridCol w="504055"/>
                <a:gridCol w="504056"/>
                <a:gridCol w="395535"/>
              </a:tblGrid>
              <a:tr h="64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1875" marR="1875" marT="18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год</a:t>
                      </a:r>
                    </a:p>
                  </a:txBody>
                  <a:tcPr marL="1875" marR="1875" marT="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1875" marR="1875" marT="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marL="1875" marR="1875" marT="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875" marR="1875" marT="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653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0"/>
            <a:ext cx="1571667" cy="87457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058581"/>
              </p:ext>
            </p:extLst>
          </p:nvPr>
        </p:nvGraphicFramePr>
        <p:xfrm>
          <a:off x="0" y="1124744"/>
          <a:ext cx="9143998" cy="4141050"/>
        </p:xfrm>
        <a:graphic>
          <a:graphicData uri="http://schemas.openxmlformats.org/drawingml/2006/table">
            <a:tbl>
              <a:tblPr/>
              <a:tblGrid>
                <a:gridCol w="7092279"/>
                <a:gridCol w="648073"/>
                <a:gridCol w="504055"/>
                <a:gridCol w="504056"/>
                <a:gridCol w="395535"/>
              </a:tblGrid>
              <a:tr h="1259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осуществление переданного полномочия Российской Федерации по осуществлению ежегодной денежной выплаты лицам, награжденным нагрудным знаком "Почетный донор России"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оплату жилищно-коммунальных услуг отдельным категориям граждан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18 560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18 560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оплату жилищно-коммунальных услуг отдельным категориям граждан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9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образовательных организаций, реализующих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14 284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14 284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оказание государственной социальной помощи на основании социального контракта отдельным категориям граждан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6 742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6 742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компенсацию отдельным категориям граждан оплаты взноса на капитальный ремонт общего имущества в многоквартирном доме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компенсацию отдельным категориям граждан оплаты взноса на капитальный ремонт общего имущества в многоквартирном доме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1 471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1 471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Единая субвенция местным бюджетам (осуществление отдельных государственных полномочий по социальной поддержке семьи и детей)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1 657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1 529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Единая субвенция местным бюджетам (осуществление отдельных государственных полномочий по социальной поддержке семьи и детей)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Единая субвенция местным бюджетам (осуществление отдельных государственных полномочий по социальной защите отдельных категорий граждан)</a:t>
                      </a:r>
                    </a:p>
                  </a:txBody>
                  <a:tcPr marL="1875" marR="1875" marT="1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101 141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101 141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875" marR="1875" marT="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1875" marR="1875" marT="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414 948</a:t>
                      </a:r>
                    </a:p>
                  </a:txBody>
                  <a:tcPr marL="1875" marR="1875" marT="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411 356</a:t>
                      </a:r>
                    </a:p>
                  </a:txBody>
                  <a:tcPr marL="1875" marR="1875" marT="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3 592</a:t>
                      </a:r>
                    </a:p>
                  </a:txBody>
                  <a:tcPr marL="1875" marR="1875" marT="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1875" marR="1875" marT="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180462"/>
              </p:ext>
            </p:extLst>
          </p:nvPr>
        </p:nvGraphicFramePr>
        <p:xfrm>
          <a:off x="2" y="836712"/>
          <a:ext cx="9143998" cy="306675"/>
        </p:xfrm>
        <a:graphic>
          <a:graphicData uri="http://schemas.openxmlformats.org/drawingml/2006/table">
            <a:tbl>
              <a:tblPr/>
              <a:tblGrid>
                <a:gridCol w="7092279"/>
                <a:gridCol w="648071"/>
                <a:gridCol w="504057"/>
                <a:gridCol w="504056"/>
                <a:gridCol w="395535"/>
              </a:tblGrid>
              <a:tr h="64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1875" marR="1875" marT="18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год</a:t>
                      </a:r>
                    </a:p>
                  </a:txBody>
                  <a:tcPr marL="1875" marR="1875" marT="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1875" marR="1875" marT="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marL="1875" marR="1875" marT="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875" marR="1875" marT="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49" y="508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16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88640"/>
            <a:ext cx="8108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выплачиваемые из бюджета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средств,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являющихся  источниками финансирования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267" y="1052736"/>
            <a:ext cx="9109673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расходов: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структура расходов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разделам, подразделам классификации расходов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целевым статьям (муниципальным программам и непрограммным расходам),</a:t>
            </a:r>
          </a:p>
          <a:p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группам видов классификации расходов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5480"/>
            <a:ext cx="9144000" cy="419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204261"/>
              </p:ext>
            </p:extLst>
          </p:nvPr>
        </p:nvGraphicFramePr>
        <p:xfrm>
          <a:off x="251520" y="836712"/>
          <a:ext cx="8568951" cy="2372270"/>
        </p:xfrm>
        <a:graphic>
          <a:graphicData uri="http://schemas.openxmlformats.org/drawingml/2006/table">
            <a:tbl>
              <a:tblPr/>
              <a:tblGrid>
                <a:gridCol w="2920232"/>
                <a:gridCol w="1644536"/>
                <a:gridCol w="1761841"/>
                <a:gridCol w="1121171"/>
                <a:gridCol w="1121171"/>
              </a:tblGrid>
              <a:tr h="475253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(тыс. руб.)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(первоначальный 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975 905,44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980 812,24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952 645,10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1 359 693,45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расходы(уточнённый 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1 096 330,36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1 080 698,84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1 171 832,25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1 609 321,18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1 035 033,82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1 058 507,54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1 075 435,96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1 492 629,53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4462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РАСХОДОВ БЮДЖЕТА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ЛЕРМОНТОВА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02" y="3429000"/>
            <a:ext cx="89289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Кассовое исполнение расходной части городского бюджета за 2024 год составило 92,8 процента. При плане 1 609 321,2 тыс. рублей расходы составили 1 492 629,5 тыс. рублей. 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На процент исполнения расходной части бюджета города Лермонтова повлияло освоение средств межбюджетных трансфертов не в полном объеме, при плане 1 036 083,7 тыс. рублей исполнение составило </a:t>
            </a:r>
            <a:r>
              <a:rPr lang="ru-RU" sz="1400" dirty="0" smtClean="0">
                <a:latin typeface="Times New Roman"/>
                <a:ea typeface="Times New Roman"/>
              </a:rPr>
              <a:t>                  937 </a:t>
            </a:r>
            <a:r>
              <a:rPr lang="ru-RU" sz="1400" dirty="0">
                <a:latin typeface="Times New Roman"/>
                <a:ea typeface="Times New Roman"/>
              </a:rPr>
              <a:t>303,7 тыс. рублей, или 90,5 процента.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В части собственных средств при плановых назначениях 572 940,3 тыс. рублей освоение составило </a:t>
            </a:r>
            <a:r>
              <a:rPr lang="ru-RU" sz="1400" dirty="0" smtClean="0">
                <a:latin typeface="Times New Roman"/>
                <a:ea typeface="Times New Roman"/>
              </a:rPr>
              <a:t>                    555 </a:t>
            </a:r>
            <a:r>
              <a:rPr lang="ru-RU" sz="1400" dirty="0">
                <a:latin typeface="Times New Roman"/>
                <a:ea typeface="Times New Roman"/>
              </a:rPr>
              <a:t>028,6 тыс. рублей, или 96,9 процентов.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Финансирование главных распорядителей бюджетных средств осуществлялось в соответствии с  утвержденными предельными объемами  финансирования с учетом поданных сводных заявок на кассовые выплаты и фактически поступивших средствах из бюджетов другого уровня в пределах остатка средств, доступного к распределению, на едином счёте местного бюджета.</a:t>
            </a: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2" y="-19752"/>
            <a:ext cx="771897" cy="85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417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 – культурной сферы бюджета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 w="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Лермонтова за 2022-2024 </a:t>
            </a:r>
            <a:r>
              <a:rPr lang="ru-RU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26295301"/>
              </p:ext>
            </p:extLst>
          </p:nvPr>
        </p:nvGraphicFramePr>
        <p:xfrm>
          <a:off x="323528" y="947628"/>
          <a:ext cx="8496944" cy="5910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7740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0"/>
            <a:ext cx="8894447" cy="672865"/>
          </a:xfrm>
          <a:prstGeom prst="rect">
            <a:avLst/>
          </a:prstGeom>
          <a:effectLst/>
        </p:spPr>
        <p:txBody>
          <a:bodyPr vert="horz" lIns="120909" tIns="60454" rIns="120909" bIns="60454" rtlCol="0" anchor="ctr">
            <a:normAutofit fontScale="97500"/>
          </a:bodyPr>
          <a:lstStyle>
            <a:lvl1pPr algn="ctr" defTabSz="120783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2078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 w="9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Аналитическая информация об исполнении расходов бюджета по разделам и подразделам классификации расходов за 2024 год</a:t>
            </a:r>
            <a:endParaRPr kumimoji="0" lang="ru-RU" altLang="ru-RU" sz="1400" b="1" i="0" u="none" strike="noStrike" kern="1200" cap="none" spc="0" normalizeH="0" baseline="0" noProof="0" dirty="0">
              <a:ln w="900" cmpd="sng">
                <a:noFill/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951760"/>
              </p:ext>
            </p:extLst>
          </p:nvPr>
        </p:nvGraphicFramePr>
        <p:xfrm>
          <a:off x="35496" y="548680"/>
          <a:ext cx="9073008" cy="6175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/>
                <a:gridCol w="576064"/>
                <a:gridCol w="3573908"/>
                <a:gridCol w="746572"/>
                <a:gridCol w="720080"/>
                <a:gridCol w="720080"/>
                <a:gridCol w="720080"/>
                <a:gridCol w="432048"/>
                <a:gridCol w="576064"/>
                <a:gridCol w="504056"/>
              </a:tblGrid>
              <a:tr h="1252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(первоначальный план)</a:t>
                      </a:r>
                      <a:b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расходы(уточнённый план)</a:t>
                      </a:r>
                      <a:b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2024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уточненного плана от первоначального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исполнения от уточненного плана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125 247,1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141 033,0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135 413,4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15 785,9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-5 619,6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134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1 750,7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2 110,1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2 110,0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359,4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202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4 770,1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5 303,9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5 297,9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533,7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202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40 442,0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44 249,7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43 971,2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3 807,7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-278,4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-2,2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134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13 520,4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14 347,8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14 297,1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827,5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-50,8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3 858,9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2 744,2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-1 114,6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-2 744,2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60 895,8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72 268,1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69 730,1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11 372,3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-2 538,0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1 425,4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1 427,3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1 383,3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-44,0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1 425,4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1 427,3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1 383,3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-44,0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14 210,9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15 049,4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14 815,3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838,5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-234,1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134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характера,пожарная безопасность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13 894,9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14 733,4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14 499,9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838,5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-233,5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134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315,4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325 143,7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384 538,6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289 889,5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59 394,9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-94 649,1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1 329,6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3 428,9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2 828,8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2 099,3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-600,0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1 824,7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1 630,4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324,7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-194,3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314 363,9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365 575,2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273 482,4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51 211,4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-92 092,9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7 950,2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13 709,8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11 947,8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5 759,6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-1 762,0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152 400,3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216 627,2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212 399,4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64 226,9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-4 227,8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09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504" y="14329"/>
            <a:ext cx="8927976" cy="41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815" tIns="51908" rIns="103815" bIns="51908">
            <a:spAutoFit/>
          </a:bodyPr>
          <a:lstStyle/>
          <a:p>
            <a:pPr algn="ctr" defTabSz="1218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752" y="548680"/>
            <a:ext cx="9035480" cy="604259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lIns="121834" tIns="60917" rIns="121834" bIns="60917">
            <a:spAutoFit/>
          </a:bodyPr>
          <a:lstStyle/>
          <a:p>
            <a:pPr marL="228600" indent="-228600" algn="just" defTabSz="1218240" fontAlgn="auto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Clr>
                <a:srgbClr val="2D11FF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местного самоуправления</a:t>
            </a:r>
          </a:p>
          <a:p>
            <a:pPr marL="171450" indent="-171450"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деятельность по подготовке проектов бюджетов, утверждению и исполнению бюджетов, контролю исполнения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осуществлению бюджетного учета, составлению, внешней проверке, рассмотрению и утверждению бюджетной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</a:p>
          <a:p>
            <a:pPr marL="171450" indent="-171450"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поступающие в бюджет денежные средства, за исключением средств, являющихся в соответствии с настоящим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</a:t>
            </a:r>
          </a:p>
          <a:p>
            <a:pPr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финансирования дефицита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marL="171450" indent="-171450"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поступления от уплаты налогов и сборов, установленных Налоговым кодексом Российской Федерации</a:t>
            </a:r>
          </a:p>
          <a:p>
            <a:pPr marL="171450" indent="-171450"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все доходы, поступающие в соответствующий бюджет, не отнесенные к налоговым доходам и безвозмездным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поступлениям </a:t>
            </a:r>
          </a:p>
          <a:p>
            <a:pPr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Российской Федерации другому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</a:t>
            </a:r>
          </a:p>
          <a:p>
            <a:pPr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Российской Федерации</a:t>
            </a:r>
          </a:p>
          <a:p>
            <a:pPr marL="171450" indent="-171450"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межбюджетные трансферты, предоставляемые на безвозмездной и безвозвратной основе без установления направлений и (или)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использования</a:t>
            </a:r>
          </a:p>
          <a:p>
            <a:pPr marL="171450" indent="-171450"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межбюджетные трансферты, предоставляемые в целях обеспечения исполнения отдельных государственных полномочий,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переданных</a:t>
            </a:r>
          </a:p>
          <a:p>
            <a:pPr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 местного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</a:p>
          <a:p>
            <a:pPr marL="171450" indent="-171450"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межбюджетные трансферты, предоставляемые в целях софинансирования расходов на решение вопросов местного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</a:t>
            </a:r>
          </a:p>
          <a:p>
            <a:pPr marL="171450" indent="-171450"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в соответствии с Бюджетным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финансирования дефицита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marL="171450" indent="-171450"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 бюджета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процесс, который обеспечивает полное и своевременное поступление доходов в целом и по каждому источнику, а также финансирование организаций и учреждений в пределах утвержденных по бюджету сумм в течение финансового года</a:t>
            </a:r>
          </a:p>
          <a:p>
            <a:pPr marL="171450" indent="-171450"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бюджета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состояние бюджета, при котором обеспечивается нормальное функционирование субъекта публичной власти,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закрепленных за ним полномочий на основе полного и своевременного финансирования предусмотренных по бюджету расходов,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 и обслуживание внутреннего и внешнего долга</a:t>
            </a:r>
          </a:p>
          <a:p>
            <a:pPr marL="171450" indent="-171450"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или муниципальный долг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обязательства, возникающие из государственных или муниципальных заимствований,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обязательствам третьих лиц, другие обязательства в соответствии с видами долговых обязательств, установленными Бюджетным кодексом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на себя Российской Федерацией, субъектом Российской Федерации или муниципальным образованием</a:t>
            </a:r>
          </a:p>
          <a:p>
            <a:pPr marL="171450" indent="-171450"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кредит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денежные средства, предоставляемые бюджетом другому бюджету бюджетной системы Российской Федерации,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юридическому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лицу (за исключением государственных (муниципальных) учреждений), иностранному государству, иностранному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юридическому</a:t>
            </a:r>
          </a:p>
          <a:p>
            <a:pPr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лицу на возвратной и возмездной основах</a:t>
            </a:r>
          </a:p>
          <a:p>
            <a:pPr marL="171450" lvl="0" indent="-171450"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один из основополагающих принципов формирования и исполнения бюджета, состоящий в количественном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(равновесии) бюджетных расходов источникам их финансирования. Принцип, при котором достигается равенство между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величиной бюджетных поступлений (доходов бюджета) и объёмом производимых расходов.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нарушения баланса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</a:t>
            </a:r>
          </a:p>
          <a:p>
            <a:pPr lvl="0" algn="just" defTabSz="1218240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или профицит бюджета. </a:t>
            </a:r>
          </a:p>
          <a:p>
            <a:pPr marL="171450" indent="-171450" defTabSz="1218240" fontAlgn="auto">
              <a:spcBef>
                <a:spcPts val="0"/>
              </a:spcBef>
              <a:spcAft>
                <a:spcPts val="533"/>
              </a:spcAft>
              <a:buClr>
                <a:srgbClr val="2D11FF"/>
              </a:buClr>
              <a:buFont typeface="Wingdings" panose="05000000000000000000" pitchFamily="2" charset="2"/>
              <a:buChar char="ü"/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01148"/>
              </p:ext>
            </p:extLst>
          </p:nvPr>
        </p:nvGraphicFramePr>
        <p:xfrm>
          <a:off x="38994" y="1124744"/>
          <a:ext cx="9073008" cy="5283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/>
                <a:gridCol w="576064"/>
                <a:gridCol w="3380878"/>
                <a:gridCol w="720080"/>
                <a:gridCol w="774923"/>
                <a:gridCol w="792088"/>
                <a:gridCol w="720080"/>
                <a:gridCol w="432048"/>
                <a:gridCol w="668735"/>
                <a:gridCol w="504056"/>
              </a:tblGrid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390,7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-10,1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147 116,2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210 128,4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206 040,8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63 012,1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-4 087,6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4 951,2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6 108,2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5 978,0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1 156,9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-130,2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527,7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168,7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-527,7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527,7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168,7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-527,7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474 128,6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536 492,7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532 740,7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62 364,1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-3 752,1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165 872,7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182 283,0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182 283,0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16 410,3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174 631,6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196 772,1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195 366,3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22 140,5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-1 405,8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87 207,4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112 944,0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111 135,0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25 736,5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-1 809,0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2 552,4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2 668,2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2 569,1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115,7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-99,1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43 864,4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41 825,5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41 387,3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-2 038,9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-438,3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43 545,6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46 737,0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46 674,3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3 191,4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-62,6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37 599,0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40 504,0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40 451,0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2 905,0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-53,0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5 946,6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6 233,0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6 223,4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286,4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209 606,5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253 563,3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246 013,5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43 956,8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-7 549,9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165 786,7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152 770,9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150 464,4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-13 015,7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-2 306,6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29 092,1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85 042,6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79 799,3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55 950,5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-5 243,3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14 727,8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15 749,8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15 749,8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1 022,0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6 422,0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7 467,4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7 442,6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1 045,3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-24,7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480,1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-1,5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5 248,3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6 262,4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6 262,4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1 014,1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724,9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-23,3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5 571,5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5 857,6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5 857,6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286,1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5 571,5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5 857,6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5 857,6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286,1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1 632,8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-1 632,8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1 632,8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-1 632,8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  <a:tr h="803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1 359 693,5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1 609 321,2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1 492 629,5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249 627,7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-116 691,7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640600"/>
              </p:ext>
            </p:extLst>
          </p:nvPr>
        </p:nvGraphicFramePr>
        <p:xfrm>
          <a:off x="51570" y="188640"/>
          <a:ext cx="9073008" cy="917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/>
                <a:gridCol w="576064"/>
                <a:gridCol w="3368302"/>
                <a:gridCol w="720080"/>
                <a:gridCol w="803523"/>
                <a:gridCol w="792088"/>
                <a:gridCol w="720080"/>
                <a:gridCol w="432048"/>
                <a:gridCol w="652711"/>
                <a:gridCol w="504056"/>
              </a:tblGrid>
              <a:tr h="1252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(первоначальный план)</a:t>
                      </a:r>
                      <a:b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расходы(уточнённый план)</a:t>
                      </a:r>
                      <a:b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2024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уточненного плана от первоначального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исполнения от уточненного плана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2" marR="3212" marT="321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369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490537"/>
          </a:xfrm>
          <a:effectLst>
            <a:outerShdw blurRad="114300" dist="50800" dir="2700000" algn="tl" rotWithShape="0">
              <a:prstClr val="black">
                <a:alpha val="32000"/>
              </a:prst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altLang="ru-RU" sz="1800" b="1" dirty="0">
                <a:solidFill>
                  <a:srgbClr val="0000CC"/>
                </a:solidFill>
                <a:latin typeface="Times New Roman" pitchFamily="18" charset="0"/>
              </a:rPr>
              <a:t>Исполнение </a:t>
            </a:r>
            <a:r>
              <a:rPr lang="ru-RU" altLang="ru-RU" sz="1800" b="1" dirty="0" smtClean="0">
                <a:solidFill>
                  <a:srgbClr val="0000CC"/>
                </a:solidFill>
                <a:latin typeface="Times New Roman" pitchFamily="18" charset="0"/>
              </a:rPr>
              <a:t>бюджета города Лермонтова по муниципальным программам </a:t>
            </a:r>
            <a:br>
              <a:rPr lang="ru-RU" altLang="ru-RU" sz="1800" b="1" dirty="0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rgbClr val="0000CC"/>
                </a:solidFill>
                <a:latin typeface="Times New Roman" pitchFamily="18" charset="0"/>
              </a:rPr>
              <a:t>в 2024 </a:t>
            </a:r>
            <a:r>
              <a:rPr lang="ru-RU" altLang="ru-RU" sz="1800" b="1" dirty="0">
                <a:solidFill>
                  <a:srgbClr val="0000CC"/>
                </a:solidFill>
                <a:latin typeface="Times New Roman" pitchFamily="18" charset="0"/>
              </a:rPr>
              <a:t>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6009349"/>
              </p:ext>
            </p:extLst>
          </p:nvPr>
        </p:nvGraphicFramePr>
        <p:xfrm>
          <a:off x="395536" y="1792356"/>
          <a:ext cx="8640763" cy="440111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4495"/>
                <a:gridCol w="5907705"/>
                <a:gridCol w="864096"/>
                <a:gridCol w="792088"/>
                <a:gridCol w="612379"/>
              </a:tblGrid>
              <a:tr h="130853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(тыс.руб.)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(тыс.руб.)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испол-нения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4267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муниципальными финансами  города Лермонтова»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31 572,7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30 628,8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829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«Создание условий для эффективного использования муниципального имущества  города Лермонтова»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36 607,5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36 039,2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355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«Комплексная программа города Лермонтова»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57 686,8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56 845,3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«Дороги и улучшение состояния объектов дорожно-транспортной инфраструктуры в городе Лермонтове»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365 575,2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273 482,4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566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образования  в городе Лермонтове»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521 182,1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517 362,0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112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«Культура города Лермонтова»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45 189,5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45 126,9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«Социальная поддержка граждан  города Лермонтова»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246 609,1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238 950,6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570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физической культуры и спорта в  городе Лермонтове»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7 467,4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7 442,6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«Межнациональные отношения и поддержка казачества города Лермонтова»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муниципальной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службы в городе Лермонтове»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469,8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369,5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78,7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570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комфортной городской среды в городе Лермонтове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156 217,1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154 724,0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экстремизма, терроризма и правонарушений на территории города Лермонтова</a:t>
                      </a: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1 166,1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921,6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578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жилищно-коммунального хозяйства, градостроительства, архитектуры и охрана окружающей среды города Лермонтова</a:t>
                      </a: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78 897,0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73 295,3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836711"/>
            <a:ext cx="86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города Лермонтова осуществлялось в рамках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тринадцати муниципальных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программ,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утвержденных постановлениями администрации города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охватывающих основные сферы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направления) деятельности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в городе Лермонтове и непрограммных направлений деятельности по соответствующим главным распорядителям средств местного бюджета.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оценки эффективности муниципальных программ за 2024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100" y="391121"/>
            <a:ext cx="908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Оценка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муниципальных программ города Лермонтова  проводится финансовым управлением администрации города Лермонтова на основании годовых отчетов, подготавливаемых ответственными исполнителями Программы. По итогам 2024 года неэффективных программ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Лермонтове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653218"/>
              </p:ext>
            </p:extLst>
          </p:nvPr>
        </p:nvGraphicFramePr>
        <p:xfrm>
          <a:off x="107504" y="1015004"/>
          <a:ext cx="9000999" cy="5713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76664"/>
                <a:gridCol w="1656184"/>
                <a:gridCol w="1368151"/>
              </a:tblGrid>
              <a:tr h="97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оценки эффективности реализации муниципальной программы (процентов)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эффективности реализации муниципальной 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 в городе Лермонтове"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163,33%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 плановой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"Межнациональные отношения и поддержка казачества города Лермонтова"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135,00%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 плановой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 города Лермонтова"      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131,67%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 плановой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"Профилактика экстремизма, терроризма и правонарушений на территории города Лермонтова"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130,97%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 плановой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муниципальной службы в городе Лермонтове"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 плановой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 современной городской среды в городе Лермонтове"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 плановой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"Комплексная программа города Лермонтова"     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 плановой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"Социальная поддержка граждан города Лермонтова"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100,67%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 плановой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"Сохранение и развитие культуры города Лермонтова"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66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Муниципальная программа  "Развитие образования в городе Лермонтове"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99,17%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плановая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999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"Создание условий для эффективного использования муниципльного имущества города Лермонтова"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плановая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999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"Дороги и улучшение состояния объектов дорожно-транспортной инфраструктуры в городе Лермонтове"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плановая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76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жилищно-коммунального хозяйства, градостроительства, архитектуры и охрана окружающей среды города Лермонтова"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 плановой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500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62" y="620688"/>
            <a:ext cx="2808438" cy="19035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0825" y="35570"/>
            <a:ext cx="8713788" cy="738187"/>
          </a:xfrm>
          <a:prstGeom prst="rect">
            <a:avLst/>
          </a:prstGeom>
          <a:noFill/>
          <a:ln>
            <a:noFill/>
          </a:ln>
          <a:effectLst>
            <a:outerShdw blurRad="114300" dist="50800" dir="2700000" algn="tl" rotWithShape="0">
              <a:prstClr val="black">
                <a:alpha val="3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Муниципальная программа «Управление муниципальными финансами  города Лермонтова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»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980" y="1820197"/>
            <a:ext cx="662473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по подпрограммам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  <a:defRPr/>
            </a:pP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сбалансированности и устойчивости бюджетной системы»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запланировано- </a:t>
            </a:r>
            <a:endParaRPr lang="ru-RU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780,3</a:t>
            </a:r>
            <a:r>
              <a:rPr lang="en-US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освоено- 863,8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  <a:defRPr/>
            </a:pP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программы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финансами </a:t>
            </a:r>
            <a:endParaRPr lang="ru-RU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defRPr/>
            </a:pP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Лермонтова» 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общепрограммные мероприятия» запланировано- 29 792,4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освоено-</a:t>
            </a:r>
          </a:p>
          <a:p>
            <a:pPr algn="just" eaLnBrk="0" hangingPunct="0"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765,0</a:t>
            </a:r>
            <a:r>
              <a:rPr lang="en-US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092" y="773757"/>
            <a:ext cx="597666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  бюджетных   ассигнований  на реализацию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  за счет   средств   бюджета города   Лермонтова   на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год  утвержден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31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572,7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628,8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(или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2193" y="4735016"/>
            <a:ext cx="8820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713" y="3284984"/>
            <a:ext cx="88579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Обеспечение долгосрочной сбалансированности и устойчивости бюджетной системы города Лермонтова, повышение качества управления муниципальными финансами города Лермонтова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расходных обязательств города Лермонтова  в 2023-2028 годах не ниже 95 процентов;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поступлений налоговых и неналоговых доходов бюджета города Лермонтова к уровню предыдущего года со 102 процентов в 2023 году до 106 процентов в 2028 году.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193" y="4735016"/>
            <a:ext cx="87137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муниципальной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достигнуты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результаты: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налоговых и неналоговых доходов бюджета города Лермонтова в 2024 году составил 127,96 процентов, исполнение расходных обязательств города Лермонтова составило 93,0 процента</a:t>
            </a:r>
          </a:p>
        </p:txBody>
      </p:sp>
    </p:spTree>
    <p:extLst>
      <p:ext uri="{BB962C8B-B14F-4D97-AF65-F5344CB8AC3E}">
        <p14:creationId xmlns:p14="http://schemas.microsoft.com/office/powerpoint/2010/main" val="11137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9144000" cy="22048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2423" y="17601"/>
            <a:ext cx="8713788" cy="747103"/>
          </a:xfrm>
          <a:prstGeom prst="rect">
            <a:avLst/>
          </a:prstGeom>
          <a:noFill/>
          <a:ln>
            <a:noFill/>
          </a:ln>
          <a:effectLst>
            <a:outerShdw blurRad="114300" dist="50800" dir="2700000" algn="tl" rotWithShape="0">
              <a:prstClr val="black">
                <a:alpha val="3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Муниципальная </a:t>
            </a:r>
            <a:r>
              <a:rPr lang="ru-RU" sz="1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программа «Создание условий для эффективного использования муниципального имущества  города Лермонтова»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496" y="620688"/>
            <a:ext cx="85693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Объем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ассигнований на реализацию мероприятий муниципальной программы за счет средств бюджета города Лермонтова на  отчетный год утвержден в размере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607,5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освоено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36 039,2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(или 98,5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по подпрограммам: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эффективности использования имущества муниципальной собственности» запланировано- 1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261,8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освоено- 1 120,3тыс. руб. 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Приватизация муниципального имущества» запланировано-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158,9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освоено- 137,0тыс. руб. 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программы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эффективного использования муниципального имущества города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Лермонтова»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общепрограммные мероприятия»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запланировано-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186,8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освоено- 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34 781,9тыс. руб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2190348"/>
            <a:ext cx="9108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комплексное решение проблемы повышения эффективности использования муниципального имущества и земельных участков города Лермонтова: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100 – процентное  освоение средств, необходимых при оформлении в муниципальную собственность земельных участков и имущества;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условий для обеспечения доступности населения в части использования муниципального имущества и земельных участков города Лермонтова: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100-процентное поступление дохода от продажи муниципального имущества, включенного в прогнозный план (программу приватизации)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880" y="3750676"/>
            <a:ext cx="8703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муниципальной программы достигнуты следующие результаты: освоение средств, необходимых при оформлении в муниципальную собственность земельных участков и имущества составило 87,8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процентов; процентное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дохода от продажи муниципального имущества, включенного в прогнозный план (программу приватизации)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составило 0,00 в связи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отсутствием прогнозного плана приватизации</a:t>
            </a:r>
          </a:p>
        </p:txBody>
      </p:sp>
    </p:spTree>
    <p:extLst>
      <p:ext uri="{BB962C8B-B14F-4D97-AF65-F5344CB8AC3E}">
        <p14:creationId xmlns:p14="http://schemas.microsoft.com/office/powerpoint/2010/main" val="41632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0"/>
            <a:ext cx="8713788" cy="738187"/>
          </a:xfrm>
          <a:prstGeom prst="rect">
            <a:avLst/>
          </a:prstGeom>
          <a:noFill/>
          <a:ln>
            <a:noFill/>
          </a:ln>
          <a:effectLst>
            <a:outerShdw blurRad="114300" dist="50800" dir="2700000" algn="tl" rotWithShape="0">
              <a:prstClr val="black">
                <a:alpha val="3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Муниципальная программа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«Комплексная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программа города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Лермонтова»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7505" y="620688"/>
            <a:ext cx="913649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 реализацию мероприятий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за счет средств бюджета города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Лермонтова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отчетный год утвержден в размере 57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686,8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освоено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845,3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(или 98,5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по подпрограммам: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«Безопасный город»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813,9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освоено- 25 580,9тыс. руб. 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 и среднего предпринимательства» запланировано- 308,9  тыс. руб., освоено-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247,2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en-US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«Энергосбережение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повышение энергетической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запланировано- 35,0  тыс. руб., освоено- 32,7  тыс. руб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административных барьеров, оптимизация и повышение качества предоставления государственных и муниципальных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услуг» запланировано-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2 009,8 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тыс.руб.,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освоено-1 838,8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 реализации программы «Комплексная программа  города Лермонтова» и  общепрограммные мероприятия»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запланировано-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29 519,2тыс. руб., освоено-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29 145,7тыс. руб.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57192"/>
            <a:ext cx="6516217" cy="16950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57192"/>
            <a:ext cx="2627783" cy="169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695" y="2375014"/>
            <a:ext cx="9145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уровня безопасности жизни населения города Лермонтова: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в городе, уровень оснащённости системами видеонаблюдения, установленных вблизи социальных объектов и объектов с массовым пребыванием людей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94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 в 2023 году до 98 процентов в 2028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 Результат достигнут, и составил 95 процентов;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обеспечение устойчивого развития экономики города Лермонтова: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инвестиционных проектов, проектов представителей малого и среднего предпринимательства в городе Лермонтове со 109,5 процентов в 2023 году до 114,5 процентов в 2028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 Результат достигнут, и составил 110,4 процента;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совершенствование системы учета потребляемых энергетических ресурсов муниципальными учреждениями города Лермонтова: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 потребления  воды, расчеты за которую осуществляются с использованием приборов учета от общей нормы потребления (здание администрации города Лермонтова) менее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100-процентов. Результат достигнут, и составил менее 100 процентов;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обеспечение доступа к муниципальным информационным ресурсам и информационного взаимодействия: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муниципальных услуг, переведенных в электронный вид, от общего количества муниципальных услуг, необходимых для перевода в электронный вид, предоставляемых администрацией города Лермонтова с 17,75 процентов в 2023 году до 36,54 процентов в 2028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 Результат достигнут, и составил 22,47 процентов.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1258888" y="115888"/>
            <a:ext cx="5834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46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395288" y="823913"/>
            <a:ext cx="8353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985" y="-75406"/>
            <a:ext cx="8712200" cy="782638"/>
          </a:xfrm>
          <a:prstGeom prst="rect">
            <a:avLst/>
          </a:prstGeom>
          <a:noFill/>
          <a:ln>
            <a:noFill/>
          </a:ln>
          <a:effectLst>
            <a:outerShdw blurRad="114300" dist="50800" dir="2700000" algn="tl" rotWithShape="0">
              <a:prstClr val="black">
                <a:alpha val="3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Муниципальная программа «Дороги и  улучшение состояния объектов дорожно-транспортной инфраструктуры в городе Лермонтове»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5610"/>
              </p:ext>
            </p:extLst>
          </p:nvPr>
        </p:nvGraphicFramePr>
        <p:xfrm>
          <a:off x="35496" y="606145"/>
          <a:ext cx="9073008" cy="320696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336705"/>
                <a:gridCol w="1008112"/>
                <a:gridCol w="1008112"/>
                <a:gridCol w="720079"/>
              </a:tblGrid>
              <a:tr h="3745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расходов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(тыс.руб.)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(тыс.руб.) 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46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автомобильных дорог 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2 261,4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1 211,7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017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содержание дорог и тротуаров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7 588,4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6 908,4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проектной документации автомобильных дорог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1 812,1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1 558,0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реконструкция автомобильных дорог общего пользования местного значения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240 835,9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162 424,0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нерегулируемых пешеходных переходов, в том числе прилегающих непосредственно к образовательным организациям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4 472,8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4 321,4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746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и ремонт автомобильных дорог общего пользования местного значения в городских округах и городских поселениях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97 128,9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97 058,9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3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инженерных изысканий и подготовка проектной документации на строительство (реконструкцию) автомобильных дорог общего пользования местного значения муниципальных образований, расположенных в границах региона Кавказских Минеральных Вод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11 475,7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2099">
                <a:tc>
                  <a:txBody>
                    <a:bodyPr/>
                    <a:lstStyle/>
                    <a:p>
                      <a:r>
                        <a:rPr lang="ru-RU" alt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365 575,2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273 482,4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" y="5157192"/>
            <a:ext cx="9144000" cy="17004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077072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9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75390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осуществление дорожной деятельности и развитие дорожного хозяйства города Лермонтова: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автомобильных дорог с усовершенствованным  покрытием в общей протяженности  автомобильных дорог города Лермонтова с 68,25 процентов  в 2023  году до 72,02 процента в 2028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достигнут, и составил 69,0 процентов.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325" y="115889"/>
            <a:ext cx="8785225" cy="576808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>
                <a:alpha val="3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Муниципальная  программа «Развитие образования</a:t>
            </a:r>
            <a:br>
              <a:rPr lang="ru-RU" sz="16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в городе Лермонтове»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772010"/>
              </p:ext>
            </p:extLst>
          </p:nvPr>
        </p:nvGraphicFramePr>
        <p:xfrm>
          <a:off x="23801" y="1069975"/>
          <a:ext cx="9084703" cy="231418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070386"/>
                <a:gridCol w="1152604"/>
                <a:gridCol w="1151898"/>
                <a:gridCol w="709815"/>
              </a:tblGrid>
              <a:tr h="486817">
                <a:tc>
                  <a:txBody>
                    <a:bodyPr/>
                    <a:lstStyle/>
                    <a:p>
                      <a:pPr algn="l"/>
                      <a:r>
                        <a:rPr kumimoji="0" lang="ru-RU" alt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 муниципальной программы «Развитие образования в городе Лермонтове»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698" marB="45698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</a:t>
                      </a:r>
                      <a:r>
                        <a:rPr kumimoji="0" lang="ru-RU" altLang="ru-RU" sz="12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kumimoji="0" lang="ru-RU" alt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kumimoji="0" lang="en-US" altLang="ru-RU" sz="12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698" marB="45698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698" marB="45698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698" marB="45698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дошкольного, общего и дополнительного образования</a:t>
                      </a:r>
                    </a:p>
                  </a:txBody>
                  <a:tcPr marL="91444" marR="91444" marT="45698" marB="456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490 857,4</a:t>
                      </a:r>
                    </a:p>
                  </a:txBody>
                  <a:tcPr marL="91444" marR="91444" marT="45698" marB="456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487 763,7</a:t>
                      </a:r>
                    </a:p>
                  </a:txBody>
                  <a:tcPr marL="91444" marR="91444" marT="45698" marB="456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91444" marR="91444" marT="45698" marB="456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детей-инвалидов, детей-сирот и детей, оставшихся без попечения родителей, оздоровление и занятость подростков</a:t>
                      </a:r>
                    </a:p>
                  </a:txBody>
                  <a:tcPr marL="91444" marR="91444" marT="45698" marB="456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10 969,1</a:t>
                      </a:r>
                    </a:p>
                  </a:txBody>
                  <a:tcPr marL="91444" marR="91444" marT="45698" marB="456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10 753,0</a:t>
                      </a:r>
                    </a:p>
                  </a:txBody>
                  <a:tcPr marL="91444" marR="91444" marT="45698" marB="456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91444" marR="91444" marT="45698" marB="456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9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 города Лермонтова</a:t>
                      </a:r>
                    </a:p>
                  </a:txBody>
                  <a:tcPr marL="91444" marR="91444" marT="45698" marB="456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2 465,8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698" marB="456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2 383,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698" marB="456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698" marB="456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27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программы «Развитие образования в городе Лермонтове» и общепрограммные мероприятия»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8" marB="456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16 889,8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698" marB="456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16 461,4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698" marB="456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698" marB="456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8" marB="45698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521 182,1</a:t>
                      </a:r>
                    </a:p>
                  </a:txBody>
                  <a:tcPr marL="91444" marR="91444" marT="45698" marB="45698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517 362,0</a:t>
                      </a:r>
                    </a:p>
                  </a:txBody>
                  <a:tcPr marL="91444" marR="91444" marT="45698" marB="45698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91444" marR="91444" marT="45698" marB="45698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199784" y="-18628"/>
            <a:ext cx="1944216" cy="10668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7937" y="335699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получение доступного и качественного дошкольного, общего и дополнительного образования детей: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удовлетворение потребности населения города Лермонтова в получении доступного и качественного дошкольного образования с 88 процентов в 2023 году до 92 процентов в 2028 году, общего образования с 89 процентов в 2023 году до 93 процентов в 20208 году, дополнительного образования с 91 процента в 2023 году до 95 процентов в 2028 году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достигнут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удовлетворение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населения города Лермонтова в получении доступного и качественного дошкольного образования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88 процентов,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 процентов,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 процент.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поддержка детей- инвалидов, создание условий для обеспечения законных прав и интересов детей-сирот и детей, оставшихся без попечения родителей, оздоровление детей: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инвалидов и детей с ограниченными возможностями здоровья получающими образование 8 человек на протяжении всего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периода. Результат достигнут;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детей-сирот и детей, оставшихся без попечения родителей 19 человек на протяжении всего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периода. Результат достигнут 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детей, охваченных летними оздоровительными мероприятиями с 678 человек в 2023 году до 698 человек в 2028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 Результат достигнут, 698 человек.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привлечение молодежи к участию в программных мероприятиях: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молодых людей, привлеченных к участию в программных мероприятиях со 150 человек в 2023 году до 190  человек в 2028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 Результат достигнут, 150 человек.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84" y="2631444"/>
            <a:ext cx="2347913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759" y="1565"/>
            <a:ext cx="8713788" cy="475107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>
                <a:alpha val="3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Муниципальная программа «Культура города   Лермонтова»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9739" y="323120"/>
            <a:ext cx="913426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предусматривает финансирование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 2024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объёме 45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189,5 тыс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кассовый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произведён в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сумме-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45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126,9 тыс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99,9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трех подпрограмм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 eaLnBrk="0" hangingPunct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культурно – досуговой деятельности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Лермонтова» , в том числе по основному мероприятию:</a:t>
            </a:r>
          </a:p>
          <a:p>
            <a:pPr algn="just" eaLnBrk="0" hangingPunct="0">
              <a:spcBef>
                <a:spcPct val="0"/>
              </a:spcBef>
              <a:buNone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клубных формирований самодеятельного народного творчества. </a:t>
            </a:r>
          </a:p>
          <a:p>
            <a:pPr algn="just" eaLnBrk="0" hangingPunct="0">
              <a:spcBef>
                <a:spcPct val="0"/>
              </a:spcBef>
              <a:buNone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20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871,3 тыс.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20 871,3тыс. руб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indent="-285750" algn="just" eaLnBrk="0" hangingPunct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библиотечного обслуживания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Лермонтова», в том числе </a:t>
            </a:r>
            <a:endParaRPr lang="ru-RU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0"/>
              </a:spcBef>
              <a:buNone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мероприятиям: библиотечное,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библиографическое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информационное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 библиотек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just" eaLnBrk="0" hangingPunct="0">
              <a:spcBef>
                <a:spcPct val="0"/>
              </a:spcBef>
              <a:buNone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комплектование книжных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 города. Расходы на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подпрограммы составили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766,2 тыс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0"/>
              </a:spcBef>
              <a:buNone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(план 19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819,2 тыс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171450" indent="-171450" algn="just" eaLnBrk="0" hangingPunct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программы «Сохранение и развитие культуры города Лермонтова» и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общепрограммные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мероприятия». Расходы на реализацию подпрограммы составили 4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489,4 тыс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(план- 4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499,0 тыс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</a:t>
            </a:r>
            <a:endParaRPr lang="en-US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84342"/>
            <a:ext cx="2474029" cy="172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2631444"/>
            <a:ext cx="6858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Цель: сохранение и развитие культуры города Лермонтова: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увеличение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числа посещений учреждений культуры с 113,9 процентов в 2023 году до 117,0 процентов в 2028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году. Результат достигнут, и составил 115,0 процентов;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количество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культурных мероприятий, реализуемых учреждениями культуры города Лермонтова с 467 единиц в 2023 году до 472 единиц в 2028 году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Результат достигнут, и составил 468 единиц.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Цель: осуществление библиотечного обслуживания с учетом интересов граждан, формирование и хранение библиотечных фондов: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сохранение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числа пользователей 14 400 человек на протяжении всего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периода. Результат достигнут.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количество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экземпляров  библиотечного фонда на 1 пользователя с 7,1 единицы в 2023 году до 7,6 единиц в 2028 году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Результат достигнут, и составил 7,2 единицы.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Цель: осуществление на территории города государственной политики в отрасли культуры: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доля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муниципальных учреждений культуры, находящихся в муниципальной собственности, состояние которых является удовлетворительным, в общем количестве учреждений культуры, находящихся в муниципальной собственности 75 процентов на протяжении всего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периода. Результат достигнут.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152" y="296020"/>
            <a:ext cx="2222848" cy="1281955"/>
          </a:xfrm>
          <a:prstGeom prst="rect">
            <a:avLst/>
          </a:prstGeom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778000" y="1577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45" y="-36511"/>
            <a:ext cx="8928100" cy="432791"/>
          </a:xfrm>
          <a:prstGeom prst="rect">
            <a:avLst/>
          </a:prstGeom>
          <a:noFill/>
          <a:ln>
            <a:noFill/>
          </a:ln>
          <a:effectLst>
            <a:outerShdw blurRad="114300" dist="50800" dir="2700000" algn="tl" rotWithShape="0">
              <a:prstClr val="black">
                <a:alpha val="3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Муниципальная программа «Социальная поддержка граждан города Лермонтова»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44" y="836712"/>
            <a:ext cx="8287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отчетного года в объеме  246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609,1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произведен в сумме  238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950,6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96,9 %.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6288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/>
                <a:ea typeface="Times New Roman"/>
              </a:rPr>
              <a:t>Цель: комплексное решение проблемы социальной поддержки социально незащищенных категорий граждан города Лермонтова, инвалидов и ветеранов Великой Отечественной  войны, многодетных семей, инвалидов и граждан, оказавшихся в трудной жизненной ситуации: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/>
                <a:ea typeface="Times New Roman"/>
              </a:rPr>
              <a:t>доля </a:t>
            </a:r>
            <a:r>
              <a:rPr lang="ru-RU" sz="1200" dirty="0">
                <a:latin typeface="Times New Roman"/>
                <a:ea typeface="Times New Roman"/>
              </a:rPr>
              <a:t>граждан, которым предоставлены меры социальной поддержки, имеющие право на их получение в соответствии с законодательством Российской Федерации и в соответствии с законодательством Ставропольского края 100 процентов на протяжении всего периода</a:t>
            </a:r>
            <a:r>
              <a:rPr lang="ru-RU" sz="1200" dirty="0" smtClean="0">
                <a:latin typeface="Times New Roman"/>
                <a:ea typeface="Times New Roman"/>
              </a:rPr>
              <a:t>. Результат достигнут.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  </a:t>
            </a: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/>
                <a:ea typeface="Times New Roman"/>
              </a:rPr>
              <a:t>Цель: улучшение показателей здоровья населения города Лермонтова: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/>
                <a:ea typeface="Times New Roman"/>
              </a:rPr>
              <a:t>уровень </a:t>
            </a:r>
            <a:r>
              <a:rPr lang="ru-RU" sz="1200" dirty="0">
                <a:latin typeface="Times New Roman"/>
                <a:ea typeface="Times New Roman"/>
              </a:rPr>
              <a:t>обеспеченности отдельных категорий граждан и детей в возрасте до трех лет льготными медикаментами 100 процентов на протяжении всего периода</a:t>
            </a:r>
            <a:r>
              <a:rPr lang="ru-RU" sz="1200" dirty="0" smtClean="0">
                <a:latin typeface="Times New Roman"/>
                <a:ea typeface="Times New Roman"/>
              </a:rPr>
              <a:t>. Результат достигнут.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/>
                <a:ea typeface="Times New Roman"/>
              </a:rPr>
              <a:t>Цель: оказание содействия в обеспечении жильем молодых семей города Лермонтова: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/>
                <a:ea typeface="Times New Roman"/>
              </a:rPr>
              <a:t>уровень </a:t>
            </a:r>
            <a:r>
              <a:rPr lang="ru-RU" sz="1200" dirty="0">
                <a:latin typeface="Times New Roman"/>
                <a:ea typeface="Times New Roman"/>
              </a:rPr>
              <a:t>обеспеченности доступного и комфортного жилья гражданам города Лермонтова . в том числе с использованием ипотечных кредитов (займов), при оказании содействия за счет средств федерального бюджета, бюджета Ставропольского края  и бюджета города Лермонтова 100 процентов на протяжении всего </a:t>
            </a:r>
            <a:r>
              <a:rPr lang="ru-RU" sz="1200" dirty="0" smtClean="0">
                <a:latin typeface="Times New Roman"/>
                <a:ea typeface="Times New Roman"/>
              </a:rPr>
              <a:t>периода. Результат достигнут.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/>
                <a:ea typeface="Times New Roman"/>
              </a:rPr>
              <a:t>Цель: осуществление отдельных государственных полномочий в области социальной поддержки: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/>
                <a:ea typeface="Times New Roman"/>
              </a:rPr>
              <a:t>уровень </a:t>
            </a:r>
            <a:r>
              <a:rPr lang="ru-RU" sz="1200" dirty="0">
                <a:latin typeface="Times New Roman"/>
                <a:ea typeface="Times New Roman"/>
              </a:rPr>
              <a:t>обеспечения реализации программы «Социальная поддержка граждан города Лермонтова» 100 процентов на протяжении всего </a:t>
            </a:r>
            <a:r>
              <a:rPr lang="ru-RU" sz="1200" dirty="0" smtClean="0">
                <a:latin typeface="Times New Roman"/>
                <a:ea typeface="Times New Roman"/>
              </a:rPr>
              <a:t>периода. Результат достигнут.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5" y="5383213"/>
            <a:ext cx="29987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008" y="836712"/>
            <a:ext cx="9144000" cy="836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 — город краевого подчинения в Ставропольском крае России. Административный центр городского округа город Лермонтов. Входит в состав особо охраняемого эколого-курортного региона Кавказские Минеральные Воды. Город расположен в 182 км к юго-востоку от Ставрополя, в Предкавказье, на южной окраине Ставропольской возвышенности, в центре курортов Кавказских Минеральных Вод на предгорной (наклонной) равнине, в долине окружённой горами: непосредственно у подножия горы Шелудивой с востока, с юго-востока — западных (северо-западных) склонов горы Бештау и с северо-востока — горы Острой.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49560" y="2513221"/>
            <a:ext cx="7556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города: 3078 га, площадь земель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в ведении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города: 3342 га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населения: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24,5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чел.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1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7165" y="4005064"/>
            <a:ext cx="9019331" cy="477054"/>
          </a:xfrm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>
            <a:spAutoFit/>
          </a:bodyPr>
          <a:lstStyle/>
          <a:p>
            <a:pPr marL="0" indent="0" algn="l"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подпрограмма 2 .«Меры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социальной поддержки граждан города Лермонтова в области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здравоохранения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», в том числе по основным мероприятиям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77547"/>
              </p:ext>
            </p:extLst>
          </p:nvPr>
        </p:nvGraphicFramePr>
        <p:xfrm>
          <a:off x="-19794" y="4653136"/>
          <a:ext cx="9180511" cy="177883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340710"/>
                <a:gridCol w="1024344"/>
                <a:gridCol w="1159384"/>
                <a:gridCol w="65607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4" marR="63244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(тыс.руб.)</a:t>
                      </a:r>
                    </a:p>
                  </a:txBody>
                  <a:tcPr marL="63244" marR="63244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marL="63244" marR="63244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3238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частичного финансирования расходов граждан города Лермонтова в области здравоохранения, в том числе: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12 258,6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9 952,0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3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 поддержки гражданам, страдающим социально-значимыми заболеваниями, в виде бесплатного обеспечения лекарственными препаратами и медицинскими изделиями, и гражданам, страдающим заболеваниями, представляющими опасность для окружающих, в виде бесплатного обеспечения лекарственными препаратами по рецептам врачей (фельдшеров)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9 419,2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7 916,3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4744"/>
              </p:ext>
            </p:extLst>
          </p:nvPr>
        </p:nvGraphicFramePr>
        <p:xfrm>
          <a:off x="29345" y="2492896"/>
          <a:ext cx="8983662" cy="143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7184"/>
                <a:gridCol w="1008176"/>
                <a:gridCol w="1135389"/>
                <a:gridCol w="592913"/>
              </a:tblGrid>
              <a:tr h="42842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 ежемесячных денежных выплат,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пособий и компенсаций отдельным категориям граждан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9" marR="6325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133 801,7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9" marR="6325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133 801,7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9" marR="6325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9" marR="6325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408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единовременных и ежегодных выплат, пособий и компенсаций отдельным категориям граждан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9" marR="6325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18 951,0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9" marR="6325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18 951,0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9" marR="6325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9" marR="6325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408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«Финансовая поддержка семей при рождении детей»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9" marR="6325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3 071,8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9" marR="6325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3 071,8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9" marR="6325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9" marR="6325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694403"/>
              </p:ext>
            </p:extLst>
          </p:nvPr>
        </p:nvGraphicFramePr>
        <p:xfrm>
          <a:off x="29345" y="2132856"/>
          <a:ext cx="8983662" cy="36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7184"/>
                <a:gridCol w="1008176"/>
                <a:gridCol w="1135389"/>
                <a:gridCol w="592913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различных видов помощи, в том числе материальной, малоимущим инвалидам и семьям с детьми-инвалидами, оказавшимися в трудной жизненной ситуации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9" marR="6325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9" marR="6325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9" marR="6325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9" marR="6325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176167"/>
              </p:ext>
            </p:extLst>
          </p:nvPr>
        </p:nvGraphicFramePr>
        <p:xfrm>
          <a:off x="29345" y="1052736"/>
          <a:ext cx="8983662" cy="1052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7184"/>
                <a:gridCol w="1008176"/>
                <a:gridCol w="1135389"/>
                <a:gridCol w="592913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 </a:t>
                      </a:r>
                    </a:p>
                  </a:txBody>
                  <a:tcPr marL="63259" marR="6325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(тыс.руб.)</a:t>
                      </a:r>
                    </a:p>
                  </a:txBody>
                  <a:tcPr marL="63259" marR="6325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marL="63259" marR="6325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9" marR="6325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качества жизни инвалидов Великой отечественной войны, участников Великой отечественной  войны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вдов погибших  (умерших) инвалидов или ветеранов Великой отечественной войны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9" marR="6325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9" marR="6325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9" marR="6325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9" marR="6325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29345" y="265584"/>
            <a:ext cx="8712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 indent="4508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состоит их четырех подпрограмм: </a:t>
            </a:r>
          </a:p>
          <a:p>
            <a:pPr indent="0" algn="just">
              <a:spcBef>
                <a:spcPct val="0"/>
              </a:spcBef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1. «Меры социальной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поддержки, социальное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обслуживание населения города Лермонтова»,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том числе по основным мероприятиям:</a:t>
            </a:r>
            <a:endParaRPr lang="ru-RU" altLang="ru-RU" sz="12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334258"/>
              </p:ext>
            </p:extLst>
          </p:nvPr>
        </p:nvGraphicFramePr>
        <p:xfrm>
          <a:off x="0" y="1844824"/>
          <a:ext cx="9060400" cy="201622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507745"/>
                <a:gridCol w="973418"/>
                <a:gridCol w="980129"/>
                <a:gridCol w="599108"/>
              </a:tblGrid>
              <a:tr h="61002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0" marR="63250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marL="63250" marR="6325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marL="63250" marR="6325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0" marR="6325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70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предоставлению мер социальной поддержки детям в возрасте до трех лет в виде бесплатного обеспечения лекарственными препаратами по рецептам врачей (фельдшеров)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1 734,5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обеспечение полноценным питанием детей в возрасте до трех лет, в том числе через специальные пункты питания и организации торговли, по заключению врачей</a:t>
                      </a:r>
                    </a:p>
                  </a:txBody>
                  <a:tcPr marL="68586" marR="68586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полноценным питанием беременных женщин и кормящих матерей, в том числе, через специальные пункты питания и организации торговли, по заключению врачей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477" name="Прямоугольник 2"/>
          <p:cNvSpPr>
            <a:spLocks noChangeArrowheads="1"/>
          </p:cNvSpPr>
          <p:nvPr/>
        </p:nvSpPr>
        <p:spPr bwMode="auto">
          <a:xfrm>
            <a:off x="-33883" y="4869160"/>
            <a:ext cx="90364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подпрограмма «Обеспечение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реализации программы» предусматривает финансирование 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отчетного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года в объеме  16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793,9 тыс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руб., кассовый расход произведен сумме 16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793,9 тыс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100,0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%.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82" y="4915101"/>
            <a:ext cx="2597318" cy="194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933056"/>
            <a:ext cx="6278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 .«Обеспечение жильем молодых семей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Лермонтове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предусматривает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объеме   61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326,6 тыс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кассовый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составил 56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222,7 тыс. рублей. По итогам 2024 года 34 семьи получили жилищные сертификаты.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" y="0"/>
            <a:ext cx="486896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96" y="2817887"/>
            <a:ext cx="251223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36" y="0"/>
            <a:ext cx="8862325" cy="724136"/>
          </a:xfrm>
          <a:effectLst>
            <a:outerShdw blurRad="114300" dist="508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</a:rPr>
              <a:t>Муниципальная программа «Развитие физической культуры  и  спорта в городе 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</a:rPr>
              <a:t>Лермонтове»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092" y="476672"/>
            <a:ext cx="8712968" cy="2592288"/>
          </a:xfrm>
        </p:spPr>
        <p:txBody>
          <a:bodyPr>
            <a:normAutofit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Программа предусматрив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467,4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расход осуществлен в размере 7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442,6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или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99,7 процентов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 подпрограммы: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массового спорта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Лермонтове»,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средств, предусмотренных на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составляет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724,9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освоено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701,6  тыс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Основным мероприятие является проведение городских спортивно-массовых мероприятий и участие сборных команд и спортсменов в соревнованиях.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спорта высоких достижений, подготовка спортивного резерва и пропаганда здорового образа жизни в городе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Лермонтове», объем средств, предусмотренных на 2024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составляет 6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742,5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освоено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741,0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3775"/>
            <a:ext cx="68834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75" y="2348880"/>
            <a:ext cx="9118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Цель: доля населения города Лермонтова, удовлетворенного условиями для занятий физической культурой и спортом:</a:t>
            </a:r>
          </a:p>
          <a:p>
            <a:pPr marL="171450" lvl="0" indent="-1714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доля населения города Лермонтова, систематически занимающегося физической культурой и спортом, в общей численности населения города Лермонтова  с 43 процентов в 2023 году до 55 процентов в 2028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году. </a:t>
            </a:r>
          </a:p>
          <a:p>
            <a:pPr lvl="0"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Результат достигнут, и составил 53 процента.</a:t>
            </a:r>
          </a:p>
          <a:p>
            <a:pPr lvl="0">
              <a:spcAft>
                <a:spcPts val="0"/>
              </a:spcAft>
            </a:pPr>
            <a:endParaRPr lang="ru-RU" sz="12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3001" y="-8020"/>
            <a:ext cx="8229600" cy="1143000"/>
          </a:xfrm>
          <a:effectLst>
            <a:outerShdw blurRad="114300" dist="508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1800" b="1" dirty="0">
                <a:solidFill>
                  <a:srgbClr val="0000CC"/>
                </a:solidFill>
                <a:latin typeface="Times New Roman" pitchFamily="18" charset="0"/>
              </a:rPr>
              <a:t>Муниципальная программа «Межнациональные отношения и поддержка казачества города Лермонтова»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48" y="908720"/>
            <a:ext cx="9083252" cy="1512168"/>
          </a:xfrm>
        </p:spPr>
        <p:txBody>
          <a:bodyPr>
            <a:normAutofit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предусматривает финансирование в сумме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36,0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расход осуществлен в размере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35,8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Программа состоит из двух подпрограмм:</a:t>
            </a:r>
          </a:p>
          <a:p>
            <a:pPr marL="45720" indent="0" algn="just"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«Гармонизация межнациональных отношений и этнокультурное развитие жителей, проживающих в городе Лермонтове», объем средств, предусмотренных на 2024 год, составляет 8,0 тыс. руб., освоено 7,9 тыс. руб.;</a:t>
            </a:r>
          </a:p>
          <a:p>
            <a:pPr marL="45720" indent="0" algn="just"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казачества города Лермонтова».  На данную подпрограмму предусмотрены плановые  назначения в 28,0 тыс. руб., освоение в сумме 27,9 тыс. руб. </a:t>
            </a:r>
          </a:p>
          <a:p>
            <a:pPr marL="45720" indent="0" algn="just">
              <a:buNone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14" y="4005064"/>
            <a:ext cx="4379587" cy="281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7172" y="2564904"/>
            <a:ext cx="896932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Цель: стабилизация и г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армонизация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межнациональных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межконфессиональных отношений в городе Лермонтове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marL="171450" indent="-17145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количество конфликтных ситуаций, возникающих в сфере межнациональных и межконфессиональных отношений на протяжении всего периода 0 единиц. Результат достигнут.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Цель: обеспечение поддержки казачества в городе Лермонтове</a:t>
            </a:r>
          </a:p>
          <a:p>
            <a:pPr marL="171450" indent="-17145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численность участников мероприятий с использованием культурно-исторических традиций с 240 человек в 2023 году до 390 в 2028 году. Результат достигнут и составил 350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71095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000" b="1" dirty="0" smtClean="0">
                <a:solidFill>
                  <a:srgbClr val="0000CC"/>
                </a:solidFill>
                <a:latin typeface="Times New Roman" pitchFamily="18" charset="0"/>
              </a:rPr>
              <a:t>Муниципальная программа «Развитие муниципальной службы в городе Лермонтове»</a:t>
            </a:r>
            <a:endParaRPr lang="ru-RU" altLang="ru-RU" sz="2000" dirty="0" smtClean="0"/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4961" y="908720"/>
            <a:ext cx="8317093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Программа предусматривает финансирование в сумме  469,8 тыс. руб., расход осуществлен в размере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369,5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Программа состоит из подпрограммы: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«Повышение эффективности и результативности муниципальной службы в городе Лермонтове», объем средств, предусмотренных на 2024 год, составляет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469,8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тыс. руб., освоено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369,5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тыс. руб., из них: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на  создание системы непрерывной подготовки и повышения квалификации муниципальных служащих по всем направлениям деятельности запланировано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444,8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тыс. руб., освоено-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354,5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тыс. руб.;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10" y="4409654"/>
            <a:ext cx="4062688" cy="24208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684" y="2548984"/>
            <a:ext cx="8878803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Основной целью </a:t>
            </a:r>
            <a:r>
              <a:rPr lang="ru-RU" sz="1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программы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является: 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Повышение эффективности муниципального управления в городе Лермонтове:</a:t>
            </a:r>
          </a:p>
          <a:p>
            <a:pPr marL="285750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Доля муниципальных служащих, прошедших подготовку, профессиональную переподготовку, повышение квалификации, не уволившихся с муниципальной службы с 85 процентов в 2023 году до 90 процентов в 2028 году. Результат достигнут, и составил 90,6 процентов.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городской среды в городе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Лермонтове»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16632" y="646331"/>
            <a:ext cx="912736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Программа предусматривает финансирование в сумме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156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217,1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тыс. руб., расход осуществлен в размере 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154 724,0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en-US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Основными целями программы являются: повышение качества и комфорта городской среды на территории города Лермонтова, уровня благоустройства общественных территорий, а также дворовых территорий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. Результат достигнут, и составил 100 процентов</a:t>
            </a:r>
            <a:endParaRPr lang="en-US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556792"/>
            <a:ext cx="77768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Национального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«Жилье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городская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«Формирование комфортной городской среды» проведены работы по благоустройству сквера «Молодежного» по переулку Заводскому города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Лермонтова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179" y="2351822"/>
            <a:ext cx="4705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бюджет-  123 418,34 тыс. рублей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города Лермонтова – 2 425,45 тыс.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68" y="3177404"/>
            <a:ext cx="2146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состояние объекта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2536487"/>
            <a:ext cx="2315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реализации проекта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" y="3454403"/>
            <a:ext cx="2075723" cy="15567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7057"/>
            <a:ext cx="2174591" cy="16309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582394"/>
            <a:ext cx="2267744" cy="12756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0428" y="4348542"/>
            <a:ext cx="2298340" cy="10996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0848" y="4186850"/>
            <a:ext cx="2267744" cy="12756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1014" y="2965097"/>
            <a:ext cx="2317169" cy="13476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782" y="5574713"/>
            <a:ext cx="2281401" cy="12832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48" y="2892219"/>
            <a:ext cx="2267744" cy="127560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68885"/>
            <a:ext cx="18526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68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" y="3789040"/>
            <a:ext cx="2104695" cy="14782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5576" y="0"/>
            <a:ext cx="77768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Национального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«Жилье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городская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«Формирование комфортной городской среды» проведены работы по благоустройству </a:t>
            </a:r>
            <a:endParaRPr lang="ru-RU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благоустройству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сквера «Солнечный»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3307" y="692696"/>
            <a:ext cx="4474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бюджет-  24 289,13 тыс. рублей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города Лермонтова –  24,3 тыс. рублей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68" y="1844824"/>
            <a:ext cx="2146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состояние объекта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8399" y="1579473"/>
            <a:ext cx="2315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реализации проекта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63654"/>
            <a:ext cx="1723080" cy="172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7" y="5301208"/>
            <a:ext cx="2075723" cy="1556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23" y="2420887"/>
            <a:ext cx="2040608" cy="13172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25643"/>
            <a:ext cx="2494350" cy="1403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95" y="3596867"/>
            <a:ext cx="2503135" cy="14138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27" y="5168736"/>
            <a:ext cx="2522203" cy="1628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159" y="2125643"/>
            <a:ext cx="2919517" cy="13971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69" y="3596867"/>
            <a:ext cx="2919516" cy="15196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69" y="5199831"/>
            <a:ext cx="2919517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25177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6E1EE-B79D-48A1-B0B5-0492E59D5F91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«Профилактика экстремизма, терроризма и правонарушений на территории города Лермонтова»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480" y="830997"/>
            <a:ext cx="896303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состоит из двух подпрограмм  и  предусматривает  финансирование в сумме  1 166,1 тыс. руб., расход осуществлен  в размере  921,6 тыс. руб.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«Профилактика терроризма и экстремизма  в городе Лермонтове» объем средств, предусмотренных на 2024 год, составляет  714,1 тыс. руб., освоено 470,2 тыс. руб.;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«Профилактика правонарушений и наркомании в городе Лермонтове» объем средств, предусмотренных на 20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год, составляет 452,0  тыс. руб., освоено 451,4 тыс. руб..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88" y="3992414"/>
            <a:ext cx="3833447" cy="283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480" y="2348880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1 Программы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«Недопущение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террористических и экстремистских проявлений на территории города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Лермонтова». Результат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достигнут. Количество зарегистрированных преступлений террористической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в 2024 году составило 0.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2 Программы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профилактических мер по недопущению совершения правонарушений».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существующего уровня преступности на территории города Лермонтова не выше 12 преступлений на 1000 человек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год. Результат достигнут, и составил 8 единиц.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375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жилищно-коммунального хозяйства, градостроительства, архитектуры и охрана окружающей среды города Лермонтова»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66821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предусматривает финансирование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78 897,0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расход осуществлен в размере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73 295,3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65164483"/>
              </p:ext>
            </p:extLst>
          </p:nvPr>
        </p:nvGraphicFramePr>
        <p:xfrm>
          <a:off x="395536" y="1484784"/>
          <a:ext cx="8640960" cy="370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504" y="4581128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комплексного благоустройства территории города Лермонтова, улучшение эколого-эстетической ситуации в городе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Лермонтове». Результат достигнут и составил 43,9 процента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2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безопасного и комфортного проживания жителей города Лермонтова (в том числе работе автомобильного транспорта), обеспечение градостроительной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деятельности». Результат составил 78,6 процентов от запланированных 100,0 процентов.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6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485097">
            <a:off x="1354520" y="255582"/>
            <a:ext cx="7154652" cy="83099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 значимые объекты города Лермонтова 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Ставропольского края реализованные в 2024 году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30140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551318"/>
              </p:ext>
            </p:extLst>
          </p:nvPr>
        </p:nvGraphicFramePr>
        <p:xfrm>
          <a:off x="107504" y="1484784"/>
          <a:ext cx="8928992" cy="2698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9611"/>
                <a:gridCol w="2199381"/>
              </a:tblGrid>
              <a:tr h="7041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76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сквера «Солнечный» 1этап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24 313,43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265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футбольного поля и прилегающей к нему тротуарной дорожки» по адресу: ул. Комсомольская д.15 села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Острогорка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города Лермонтова Ставропольского края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3 062,45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76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сквера «Молодежного» по переулку Заводскому города Лермонтова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125 843,79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22292" y="118825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19350" y="179512"/>
            <a:ext cx="8717146" cy="44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 города Лермонтова Ставропольского края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883367"/>
              </p:ext>
            </p:extLst>
          </p:nvPr>
        </p:nvGraphicFramePr>
        <p:xfrm>
          <a:off x="35446" y="2102398"/>
          <a:ext cx="9081062" cy="4755602"/>
        </p:xfrm>
        <a:graphic>
          <a:graphicData uri="http://schemas.openxmlformats.org/drawingml/2006/table">
            <a:tbl>
              <a:tblPr firstRow="1" bandRow="1"/>
              <a:tblGrid>
                <a:gridCol w="5696686"/>
                <a:gridCol w="648072"/>
                <a:gridCol w="648072"/>
                <a:gridCol w="720080"/>
                <a:gridCol w="720080"/>
                <a:gridCol w="648072"/>
              </a:tblGrid>
              <a:tr h="38762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(отчет)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(отчет)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7620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</a:tr>
              <a:tr h="387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тыс.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24,717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24,755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24,877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24,976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25,134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</a:tr>
              <a:tr h="358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экономической деятельности, млн.руб.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316,9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14 346,63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11125,1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11225,2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11393,6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</a:tr>
              <a:tr h="250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торговли, млн.руб.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937,44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10130,14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9940,3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9827,77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9733,99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</a:tr>
              <a:tr h="293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капитал, млн.руб.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116,90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1436,7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1032,16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1044,47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1056,78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</a:tr>
              <a:tr h="422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 инвестиций в основной капитал, % к предыдущему году в сопоставимых ценах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161,71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220,59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</a:tr>
              <a:tr h="2320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платы работников организаций, млн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653,50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3381,48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2201,6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2302,9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2367,4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</a:tr>
              <a:tr h="237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фонда заработной платы работников организаций,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148,1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119,76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</a:tr>
              <a:tr h="2426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жилых домов, тыс. кв. м общей площади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21,91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21,92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</a:tr>
              <a:tr h="32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зарегистрированной безработицы (на конец года),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</a:tr>
              <a:tr h="387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потребительских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цен,%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010" y="764704"/>
            <a:ext cx="9145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Индикаторы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уровня развития муниципального образования показываются основными показателями, которые представляют собой оценку состояния социально-экономической структуры муниципалитета: демографической, общественно-политической, социально-профессиональной и трудовой активности, условий быта и труда, условий качества жизни населения.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Главной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администрации города Лермонтова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периоде было неуклонное повышение уровня и качества жизни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города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Осуществлялась работа, направленная на поддержку производственной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сфер, создание благоприятных условий их функционирования.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было сохранение социальной стабильности.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8663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2912343" cy="19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14883" y="381538"/>
            <a:ext cx="87629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 инициативный проект   «Обустройство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футбольного поля и прилегающей к нему тротуарной дорожки» по адресу: ул. Комсомольская д.15 села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Острогорка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Лермонтова Ставропольского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12206"/>
            <a:ext cx="697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реализации инициативных проектов в 202</a:t>
            </a:r>
            <a:r>
              <a:rPr lang="en-US" sz="1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u="sng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83" y="1267186"/>
            <a:ext cx="613738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бюджет- 2 343 015,87 рублей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города Лермонтова –422 234,89 рублей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Инициативные платежи -  297 200,00 рублей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физ.лица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ИП, организации)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направлено на реализацию проекта – 3 062 450,76 рублей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582368"/>
            <a:ext cx="2802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состояние объекта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6571" y="2620607"/>
            <a:ext cx="324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7933">
            <a:off x="3673772" y="3847058"/>
            <a:ext cx="1445132" cy="14451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4" y="2884728"/>
            <a:ext cx="2800808" cy="18281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33764"/>
            <a:ext cx="2802370" cy="1998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542" y="4990169"/>
            <a:ext cx="3588460" cy="18678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67" y="2990735"/>
            <a:ext cx="3588460" cy="18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525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47315" y="22523"/>
            <a:ext cx="8280400" cy="792163"/>
          </a:xfrm>
          <a:effectLst>
            <a:outerShdw blurRad="114300" dist="508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alt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Уровень долговой нагрузки на бюджет</a:t>
            </a:r>
            <a:endParaRPr lang="ru-RU" alt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8407848"/>
              </p:ext>
            </p:extLst>
          </p:nvPr>
        </p:nvGraphicFramePr>
        <p:xfrm>
          <a:off x="179190" y="2972326"/>
          <a:ext cx="8928992" cy="2010928"/>
        </p:xfrm>
        <a:graphic>
          <a:graphicData uri="http://schemas.openxmlformats.org/drawingml/2006/table">
            <a:tbl>
              <a:tblPr/>
              <a:tblGrid>
                <a:gridCol w="390895"/>
                <a:gridCol w="3922468"/>
                <a:gridCol w="653576"/>
                <a:gridCol w="3266288"/>
                <a:gridCol w="695765"/>
              </a:tblGrid>
              <a:tr h="4602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Вид государственного долга по состоянию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01 января 2024  года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государственного долга по состоянию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31 декабря 2024 года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9897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Муниципальные гарантии (Перед федеральным бюджетом по налоговому кредиту на развитие особо охраняемого эколого-курортного региона Российской Федерации - Кавказских Минеральных Вод)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790,51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 (Перед федеральным бюджетом по налоговому кредиту на развитие особо охраняемого эколого-курортного региона Российской Федерации - Кавказских Минеральных Вод)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790,51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ИТОГО: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790,51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790,51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24605" name="TextBox 3"/>
          <p:cNvSpPr txBox="1">
            <a:spLocks noChangeArrowheads="1"/>
          </p:cNvSpPr>
          <p:nvPr/>
        </p:nvSpPr>
        <p:spPr bwMode="auto">
          <a:xfrm>
            <a:off x="7512024" y="2710716"/>
            <a:ext cx="15113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95308484"/>
              </p:ext>
            </p:extLst>
          </p:nvPr>
        </p:nvGraphicFramePr>
        <p:xfrm>
          <a:off x="0" y="4437113"/>
          <a:ext cx="8854380" cy="2454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908" y="2187496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 муниципального долга города Лермонтова на первый и последний дни отчетного финансового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97" y="764704"/>
            <a:ext cx="89570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Долговая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направлена на обеспечение сбалансированности и долговой устойчивости бюджета города Лермонтова  путем поддержания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муниципального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долга города Лермонтова на оптимальном уровне и минимизации расходов на обслуживание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долговой политики города Лермонтова в 2024 году удалось избежать заимствования кредитных ресурсов для обеспечения расходных обязательств бюджета города Лермонтова.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Муниципальные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города Лермонтова в 2024 году не предоставлялись.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муниципальных образований СК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уровню открытости бюджетных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за 2023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791142"/>
              </p:ext>
            </p:extLst>
          </p:nvPr>
        </p:nvGraphicFramePr>
        <p:xfrm>
          <a:off x="257496" y="791191"/>
          <a:ext cx="8711953" cy="5122467"/>
        </p:xfrm>
        <a:graphic>
          <a:graphicData uri="http://schemas.openxmlformats.org/drawingml/2006/table">
            <a:tbl>
              <a:tblPr/>
              <a:tblGrid>
                <a:gridCol w="366727"/>
                <a:gridCol w="1355580"/>
                <a:gridCol w="480238"/>
                <a:gridCol w="648321"/>
                <a:gridCol w="803308"/>
                <a:gridCol w="386373"/>
                <a:gridCol w="602481"/>
                <a:gridCol w="908086"/>
                <a:gridCol w="698528"/>
                <a:gridCol w="803308"/>
                <a:gridCol w="864428"/>
                <a:gridCol w="794575"/>
              </a:tblGrid>
              <a:tr h="355699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Информация об оценке открытости бюджетных данных муниципальных образований Ставропольского края за 2023 год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МОа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МОа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Баллы в оценку качества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открытости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от максимального количества баллов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баллов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Группа 1.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Первоначально утвержденный бюджет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Группа 2. </a:t>
                      </a:r>
                      <a:b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Публичные сведения о плановых показателях деятельности муниципальных учреждений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Группа 3.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Годовой отчет об исполнении бюджета муниципального образования края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Группа 4. </a:t>
                      </a:r>
                      <a:b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бюджета на очередной финансовый год и плановый период и материалы к нему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Группа 5. </a:t>
                      </a:r>
                      <a:b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Внесение изменений в решение о бюджете на текущий финансовый год и плановый период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Группа 6</a:t>
                      </a:r>
                      <a:r>
                        <a:rPr lang="ru-RU" sz="7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b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Финансовый контроль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244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Максимальное количество баллов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2444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Очень высокий уровень открытости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Андроповский МО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Очень высокий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Апанасенковский МО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Очень высокий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Георгиевский 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Очень высокий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Ипатовский 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Очень высокий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Нефтекумский 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Очень высокий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Петровский 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Очень высокий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Кировский 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Очень высокий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Курский МО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Очень высокий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Шпаковский МО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Очень высокий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Левокумский МО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Очень высокий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Туркменский МО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Очень высокий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Благодарненский 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Очень высокий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город-курорт Пятигорск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Очень высокий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Труновский МО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Очень высокий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44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Высокий уровень открытости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7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 Лермонтов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Высокий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52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Грачевский  МО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Высокий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Кочубеевский МО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Высокий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Новоалександровский 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Высокий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город-курорт Ессентуки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Высокий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Буденновский МО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Высокий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Минераловодский 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Высокий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Арзгирский МО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Высокий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8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1663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муниципальных образований СК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уровню открытости бюджетных данных за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6" y="762963"/>
            <a:ext cx="8904851" cy="595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2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32" y="36073"/>
            <a:ext cx="8847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муниципальных образований  Ставропольского края  по качеству управления  бюджетным процессом и стратегического планирования  за 2023 год</a:t>
            </a:r>
            <a:endParaRPr lang="ru-RU" sz="13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3"/>
            <a:ext cx="321725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" y="528516"/>
            <a:ext cx="5733255" cy="632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4419600"/>
            <a:ext cx="24447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1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468560" y="0"/>
            <a:ext cx="10706793" cy="69215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66" tIns="45718" rIns="90966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9028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ГРАЖДАН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908" y="620688"/>
            <a:ext cx="6129808" cy="4524311"/>
          </a:xfrm>
          <a:prstGeom prst="rect">
            <a:avLst/>
          </a:prstGeom>
        </p:spPr>
        <p:txBody>
          <a:bodyPr wrap="square" lIns="90966" tIns="45718" rIns="90966" bIns="45718">
            <a:spAutoFit/>
          </a:bodyPr>
          <a:lstStyle/>
          <a:p>
            <a:pPr algn="ctr" defTabSz="909028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ГОРОДА ЛЕРМОНТОВА</a:t>
            </a:r>
            <a:endParaRPr lang="ru-RU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09028" fontAlgn="auto">
              <a:spcBef>
                <a:spcPts val="0"/>
              </a:spcBef>
              <a:spcAft>
                <a:spcPts val="0"/>
              </a:spcAft>
            </a:pPr>
            <a:endParaRPr lang="ru-RU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09028" fontAlgn="auto"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19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357340,Ставропольский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край, г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Лермонтов,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Решетника,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д.1, 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кабинет 27</a:t>
            </a:r>
          </a:p>
          <a:p>
            <a:pPr defTabSz="909028" fontAlgn="auto">
              <a:spcBef>
                <a:spcPts val="0"/>
              </a:spcBef>
              <a:spcAft>
                <a:spcPts val="0"/>
              </a:spcAft>
            </a:pPr>
            <a:endParaRPr lang="ru-RU" sz="1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09028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финансового управления администрации города Лермонтова- Панкратова Инесса Васильевна</a:t>
            </a:r>
          </a:p>
          <a:p>
            <a:pPr defTabSz="909028" fontAlgn="auto">
              <a:spcBef>
                <a:spcPts val="0"/>
              </a:spcBef>
              <a:spcAft>
                <a:spcPts val="0"/>
              </a:spcAft>
            </a:pPr>
            <a:endParaRPr lang="ru-RU" sz="19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09028" fontAlgn="auto"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Контактный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 : 8 (87935)3-24-59			</a:t>
            </a:r>
          </a:p>
          <a:p>
            <a:pPr defTabSz="909028" fontAlgn="auto">
              <a:spcBef>
                <a:spcPts val="0"/>
              </a:spcBef>
              <a:spcAft>
                <a:spcPts val="0"/>
              </a:spcAft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09028" fontAlgn="auto"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909028" fontAlgn="auto"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lermfinance@mail.ru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92151"/>
            <a:ext cx="3088913" cy="17897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47801"/>
            <a:ext cx="1806486" cy="5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776" y="4374232"/>
            <a:ext cx="5445224" cy="248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84071"/>
              </p:ext>
            </p:extLst>
          </p:nvPr>
        </p:nvGraphicFramePr>
        <p:xfrm>
          <a:off x="683568" y="-25400"/>
          <a:ext cx="5934620" cy="500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5283"/>
                <a:gridCol w="4626855"/>
                <a:gridCol w="502482"/>
              </a:tblGrid>
              <a:tr h="50006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1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ИТОГИ СОЦИАЛЬНО-ЭКОНОМИЧЕСКОГО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     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 ЛЕРМОНТОВА –2024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5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080" cy="79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35582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781878"/>
            <a:ext cx="6318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/>
              <a:t>Количество организаций на территории города Лермонтова по состоянию на 01 января 2025 года, учтенных в Статрегистре </a:t>
            </a:r>
            <a:r>
              <a:rPr lang="ru-RU" sz="1000" i="1" dirty="0" smtClean="0"/>
              <a:t>в </a:t>
            </a:r>
            <a:r>
              <a:rPr lang="ru-RU" sz="1000" i="1" dirty="0"/>
              <a:t>разрезе типов предприятий, шт.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32188" y="299695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i="1" dirty="0"/>
              <a:t>Отгружено товаров собственного производства, выполнено работ и услуг собственными силами по «чистым» видам экономической деятельности по крупным и средним организациям в разрезе 2024 года, тыс. руб.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34352"/>
              </p:ext>
            </p:extLst>
          </p:nvPr>
        </p:nvGraphicFramePr>
        <p:xfrm>
          <a:off x="3159224" y="3789040"/>
          <a:ext cx="5857875" cy="233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693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72" y="836712"/>
            <a:ext cx="5166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/>
              <a:t>Динамика показателя «Розничная торговля» в разрезе 2024 года </a:t>
            </a:r>
          </a:p>
          <a:p>
            <a:r>
              <a:rPr lang="ru-RU" sz="1100" i="1" dirty="0"/>
              <a:t>(3-6-9-12 мес.), тыс. руб.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27460"/>
              </p:ext>
            </p:extLst>
          </p:nvPr>
        </p:nvGraphicFramePr>
        <p:xfrm>
          <a:off x="-396552" y="1052736"/>
          <a:ext cx="4662020" cy="2610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41440" y="3068960"/>
            <a:ext cx="52132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Динамика показателя «Инвестиции в основной капитал </a:t>
            </a:r>
          </a:p>
          <a:p>
            <a:r>
              <a:rPr lang="ru-RU" sz="1100" dirty="0"/>
              <a:t>(без субъектов малого предпринимательства и объема инвестиций, </a:t>
            </a:r>
          </a:p>
          <a:p>
            <a:r>
              <a:rPr lang="ru-RU" sz="1100" dirty="0"/>
              <a:t>не наблюдаемых прямыми статистическими методами», в разрезе 2024 года (3-6-9-12 мес.), млн. руб.</a:t>
            </a:r>
          </a:p>
        </p:txBody>
      </p:sp>
      <p:graphicFrame>
        <p:nvGraphicFramePr>
          <p:cNvPr id="5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516271"/>
              </p:ext>
            </p:extLst>
          </p:nvPr>
        </p:nvGraphicFramePr>
        <p:xfrm>
          <a:off x="2699792" y="3752850"/>
          <a:ext cx="6335638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206927"/>
              </p:ext>
            </p:extLst>
          </p:nvPr>
        </p:nvGraphicFramePr>
        <p:xfrm>
          <a:off x="619249" y="188640"/>
          <a:ext cx="6473031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548"/>
                <a:gridCol w="5063414"/>
                <a:gridCol w="548069"/>
              </a:tblGrid>
              <a:tr h="4153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4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ИТОГИ СОЦИАЛЬНО-ЭКОНОМИЧЕСКОГО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       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 ЛЕРМОНТОВА –2024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" y="0"/>
            <a:ext cx="720080" cy="79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49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63" y="824518"/>
            <a:ext cx="89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города Лермонтова на 2024 год и плановый период 2025 и 2026 годов была ориентирована на обеспечение финансовой стабильности, выполнение всех взятых обязательств в экономике и социальной сфере, и направлена на  улучшение качества жизни и благосостояния населения города Лермонтова.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направлениями бюджетной политики города Лермонтова на 2024 год и плановый период 2025 и 2026 годов являлись: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1.Обеспечение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долгосрочной устойчивости сбалансированности бюджетной системы города Лермонтова.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2.Содействие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достижению национальных целей развития, посредством реализации муниципальных программ, включающих в себя региональные составляющие национальных проектов, с целью повышения качества жизни населения города Лермонтова.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3.Повышение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бюджетных расходов.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16632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политики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9144000" cy="29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6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59829" y="1245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2" y="2564904"/>
            <a:ext cx="908417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 условия и показатели Соглашения выполнены: 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оценки эффективности налоговых расходов; 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поступлений по налоговым и неналоговым доходам в бюджет города Лермонтова в 2024 году в объеме </a:t>
            </a:r>
            <a:r>
              <a:rPr lang="ru-RU" sz="11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361 </a:t>
            </a:r>
            <a:r>
              <a:rPr lang="ru-RU" sz="115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845</a:t>
            </a:r>
            <a:r>
              <a:rPr kumimoji="0" lang="ru-RU" sz="11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нормативов формирования расходов на содержание органов местного самоуправления города Лермонтова, устанавливаемых</a:t>
            </a:r>
            <a:r>
              <a:rPr kumimoji="0" lang="ru-RU" sz="115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1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Правительством Ставропольского края  факт  - </a:t>
            </a:r>
            <a:r>
              <a:rPr lang="ru-RU" sz="115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14,14</a:t>
            </a:r>
            <a:r>
              <a:rPr kumimoji="0" lang="ru-RU" sz="11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при нормативе – 19,82;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достигнутых в 2018 году соотношений оплаты труда отдельных категорий работников учреждений бюджетной сферы, определенных указами Президента Российской Федерации от 7 мая 2012 года № 597 «О мероприятиях по реализации государственной социальной политики»,    от 1 июня 2012 года № 761 «О Национальной стратегии действий в интересах детей на 2012-2017 годы» и от 28 декабря 2012 года № 1688 «О некоторых мерах по реализации государственной политики в сфере защиты детей-сирот и детей, оставшихся без попечения родителей», к показателю среднемесячной начисленной заработной платы наемных работников в организациях, у индивидуальных предпринимателей и физических лиц (среднемесячный доход от трудовой деятельности) по Ставропольскому краю</a:t>
            </a:r>
            <a:r>
              <a:rPr lang="ru-RU" sz="11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Средняя заработная платана </a:t>
            </a:r>
            <a:r>
              <a:rPr lang="ru-RU" sz="115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01.01.2025 </a:t>
            </a:r>
            <a:r>
              <a:rPr lang="ru-RU" sz="11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категориям ( в руб</a:t>
            </a:r>
            <a:r>
              <a:rPr lang="ru-RU" sz="115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.): </a:t>
            </a:r>
            <a:r>
              <a:rPr lang="ru-RU" sz="115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Пед.раб</a:t>
            </a:r>
            <a:r>
              <a:rPr lang="ru-RU" sz="11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ДДУ-35 </a:t>
            </a:r>
            <a:r>
              <a:rPr lang="ru-RU" sz="115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459,20;Пед</a:t>
            </a:r>
            <a:r>
              <a:rPr lang="ru-RU" sz="11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раб. учреждений общего образования-36 </a:t>
            </a:r>
            <a:r>
              <a:rPr lang="ru-RU" sz="115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489,13;Пед</a:t>
            </a:r>
            <a:r>
              <a:rPr lang="ru-RU" sz="11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раб. доп. обр-35 </a:t>
            </a:r>
            <a:r>
              <a:rPr lang="ru-RU" sz="115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265,11;Пед.раб</a:t>
            </a:r>
            <a:r>
              <a:rPr lang="ru-RU" sz="11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доп. обр. в сфере </a:t>
            </a:r>
            <a:r>
              <a:rPr lang="ru-RU" sz="115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культуры-35 072,80;Работники </a:t>
            </a:r>
            <a:r>
              <a:rPr lang="ru-RU" sz="11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культуры-36 991,50</a:t>
            </a:r>
            <a:r>
              <a:rPr lang="ru-RU" sz="115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Достижение </a:t>
            </a:r>
            <a:r>
              <a:rPr lang="ru-RU" sz="11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по оплате труда отдельных категорий работников муниципальных учреждений бюджетной сферы в 2024 году осуществляется по данным Северо-</a:t>
            </a:r>
            <a:r>
              <a:rPr lang="ru-RU" sz="115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Кавказстата</a:t>
            </a:r>
            <a:r>
              <a:rPr lang="ru-RU" sz="11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итогам </a:t>
            </a:r>
            <a:r>
              <a:rPr lang="ru-RU" sz="115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5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неустановление в 2024 году новых расходных обязательств муниципального образования края, не связанных с решением вопросов, отнесенных Конституцией Российской Федерации, федеральными законами и законами Ставропольского края к полномочиям органов местного самоуправления муниципального образования края;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реализации программы оздоровления муниципальных финансов, утверждаемой правовым актом муниципального образования края, предусматривающей осуществление мероприятий по: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1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увеличению роста налоговых и неналоговых доходов бюджета муниципального образования края – 13,0 тыс. рублей;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оптимизации расходов бюджета муниципального образования края </a:t>
            </a:r>
            <a:r>
              <a:rPr lang="ru-RU" sz="11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5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7 828 </a:t>
            </a:r>
            <a:r>
              <a:rPr kumimoji="0" lang="ru-RU" sz="11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управлению муниципальным долгом и сокращению расходов по обслуживанию муниципального долга - муниципальный </a:t>
            </a:r>
            <a:r>
              <a:rPr lang="ru-RU" sz="11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  1 </a:t>
            </a:r>
            <a:r>
              <a:rPr lang="ru-RU" sz="115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632</a:t>
            </a:r>
            <a:r>
              <a:rPr kumimoji="0" lang="ru-RU" sz="11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kumimoji="0" lang="ru-RU" sz="115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00" y="1690744"/>
            <a:ext cx="2216821" cy="12100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63252" y="12457"/>
            <a:ext cx="93252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основных показателей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16 января 2024 года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30-10-24-С между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финансов Ставропольского края и администрацией города Лермонтова Ставропольского края «О мерах по социально – экономическому развитию и оздоровлению муниципальных финансов муниципального образования Ставропольского края»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33778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551" y="1097649"/>
            <a:ext cx="67686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Осуществлялось в рамках реализации налоговой, бюджетной и долговой политики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Лермонтова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Плана мероприятий по росту доходов, оптимизации расходов бюджета города Лермонтова и сокращению муниципального долга города Лермонтова на 2023-2025 годы, утвержденного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Лермонтова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23.05.2023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65-р.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23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13674</TotalTime>
  <Words>11287</Words>
  <Application>Microsoft Office PowerPoint</Application>
  <PresentationFormat>Экран (4:3)</PresentationFormat>
  <Paragraphs>2520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55</vt:i4>
      </vt:variant>
    </vt:vector>
  </HeadingPairs>
  <TitlesOfParts>
    <vt:vector size="58" baseType="lpstr">
      <vt:lpstr>Тема Office</vt:lpstr>
      <vt:lpstr>2_Тема Office</vt:lpstr>
      <vt:lpstr>1_Тема Office</vt:lpstr>
      <vt:lpstr>Презентация PowerPoint</vt:lpstr>
      <vt:lpstr>Презентация PowerPoint</vt:lpstr>
      <vt:lpstr>Презентация PowerPoint</vt:lpstr>
      <vt:lpstr>АДМИНИСТРАТИВНО-ТЕРРИТОРИАЛЬНОЕ ДЕЛЕНИЕ  Лермонтов — город краевого подчинения в Ставропольском крае России. Административный центр городского округа город Лермонтов. Входит в состав особо охраняемого эколого-курортного региона Кавказские Минеральные Воды. Город расположен в 182 км к юго-востоку от Ставрополя, в Предкавказье, на южной окраине Ставропольской возвышенности, в центре курортов Кавказских Минеральных Вод на предгорной (наклонной) равнине, в долине окружённой горами: непосредственно у подножия горы Шелудивой с востока, с юго-востока — западных (северо-западных) склонов горы Бештау и с северо-востока — горы Острой.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бюджета города Лермонтова по муниципальным программам 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подпрограмма 2 .«Меры социальной поддержки граждан города Лермонтова в области здравоохранения», в том числе по основным мероприятиям:</vt:lpstr>
      <vt:lpstr>Презентация PowerPoint</vt:lpstr>
      <vt:lpstr>Муниципальная программа «Развитие физической культуры  и  спорта в городе Лермонтове»</vt:lpstr>
      <vt:lpstr>Муниципальная программа «Межнациональные отношения и поддержка казачества города Лермонтова»</vt:lpstr>
      <vt:lpstr>Муниципальная программа «Развитие муниципальной службы в городе Лермонтове»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долговой нагрузки на бюджет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города Лермонтова на 2013-2015 г.г.</dc:title>
  <dc:creator>Я</dc:creator>
  <cp:lastModifiedBy>Пимкина Анна Сергеевна</cp:lastModifiedBy>
  <cp:revision>1384</cp:revision>
  <cp:lastPrinted>2025-03-27T06:52:44Z</cp:lastPrinted>
  <dcterms:created xsi:type="dcterms:W3CDTF">2012-11-12T18:12:24Z</dcterms:created>
  <dcterms:modified xsi:type="dcterms:W3CDTF">2025-04-24T10:25:29Z</dcterms:modified>
</cp:coreProperties>
</file>